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3" r:id="rId5"/>
    <p:sldId id="264" r:id="rId6"/>
    <p:sldId id="274" r:id="rId7"/>
    <p:sldId id="275" r:id="rId8"/>
    <p:sldId id="276" r:id="rId9"/>
    <p:sldId id="282" r:id="rId10"/>
    <p:sldId id="283" r:id="rId11"/>
    <p:sldId id="267" r:id="rId12"/>
    <p:sldId id="266" r:id="rId13"/>
    <p:sldId id="279" r:id="rId14"/>
    <p:sldId id="280" r:id="rId15"/>
    <p:sldId id="284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C0000"/>
    <a:srgbClr val="FFFFFF"/>
    <a:srgbClr val="F8F9FE"/>
    <a:srgbClr val="C6D1F0"/>
    <a:srgbClr val="E9EDFD"/>
    <a:srgbClr val="F6A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78-445B-A8CC-92BE541CC7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78-445B-A8CC-92BE541CC7A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78-445B-A8CC-92BE541CC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97471160"/>
        <c:axId val="497480672"/>
      </c:barChart>
      <c:catAx>
        <c:axId val="497471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480672"/>
        <c:crosses val="autoZero"/>
        <c:auto val="1"/>
        <c:lblAlgn val="ctr"/>
        <c:lblOffset val="100"/>
        <c:noMultiLvlLbl val="0"/>
      </c:catAx>
      <c:valAx>
        <c:axId val="49748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471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F2-304B-B364-C90DE7A44D54}"/>
              </c:ext>
            </c:extLst>
          </c:dPt>
          <c:dPt>
            <c:idx val="1"/>
            <c:bubble3D val="0"/>
            <c:spPr>
              <a:solidFill>
                <a:schemeClr val="accent6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F2-304B-B364-C90DE7A44D54}"/>
              </c:ext>
            </c:extLst>
          </c:dPt>
          <c:dPt>
            <c:idx val="2"/>
            <c:bubble3D val="0"/>
            <c:spPr>
              <a:solidFill>
                <a:schemeClr val="accent6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F2-304B-B364-C90DE7A44D54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F2-304B-B364-C90DE7A44D54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C6-4E24-B9B6-B6C7BA5A17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14-4F31-8AEE-556C441A54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14-4F31-8AEE-556C441A5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4877008"/>
        <c:axId val="534872744"/>
      </c:areaChart>
      <c:dateAx>
        <c:axId val="53487700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872744"/>
        <c:crosses val="autoZero"/>
        <c:auto val="1"/>
        <c:lblOffset val="100"/>
        <c:baseTimeUnit val="days"/>
      </c:dateAx>
      <c:valAx>
        <c:axId val="534872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8770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ED0-4F26-9BFD-DE448A7DB0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913872"/>
        <c:axId val="684914528"/>
      </c:scatterChart>
      <c:valAx>
        <c:axId val="684913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914528"/>
        <c:crosses val="autoZero"/>
        <c:crossBetween val="midCat"/>
      </c:valAx>
      <c:valAx>
        <c:axId val="68491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913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34-49D9-8ADE-E7B4694BB660}"/>
              </c:ext>
            </c:extLst>
          </c:dPt>
          <c:dPt>
            <c:idx val="1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34-49D9-8ADE-E7B4694BB660}"/>
              </c:ext>
            </c:extLst>
          </c:dPt>
          <c:dPt>
            <c:idx val="2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34-49D9-8ADE-E7B4694BB660}"/>
              </c:ext>
            </c:extLst>
          </c:dPt>
          <c:dPt>
            <c:idx val="3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34-49D9-8ADE-E7B4694BB66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334-49D9-8ADE-E7B4694BB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Chart</a:t>
            </a:r>
            <a:r>
              <a:rPr lang="en-US" baseline="0" dirty="0">
                <a:solidFill>
                  <a:schemeClr val="tx1"/>
                </a:solidFill>
              </a:rPr>
              <a:t> Title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5109747916117192"/>
          <c:y val="3.41283537825771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86046614542307E-2"/>
          <c:y val="0.22804565997518034"/>
          <c:w val="0.93817829080011539"/>
          <c:h val="0.4786364567136921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9E9-5843-8B7E-E218E4E843F8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9E9-5843-8B7E-E218E4E843F8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9E9-5843-8B7E-E218E4E843F8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9E9-5843-8B7E-E218E4E843F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CB-4DB1-BC2F-E9FD1AEF1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9740D5-5306-49DE-9209-3D5F57356F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61393F-FAC3-46E3-AD36-375F057872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E0256-A47A-423D-82C1-CE3E34096B80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64D07A-CF56-40BE-B465-D23BBECDE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C1B476-0925-4CB1-BBEE-53FE733395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DB1B2-ADC1-4F71-9C23-6817A9ACF7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01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EC73C-14F1-40CA-B155-F93825D6FC6D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3D36D-E563-48FB-803B-206164E9C2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36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3D36D-E563-48FB-803B-206164E9C24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2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3D36D-E563-48FB-803B-206164E9C24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37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2F027-19B2-AF4D-A188-5215541C89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34D9638-0FDB-4306-8A62-C84D2144907E}"/>
              </a:ext>
            </a:extLst>
          </p:cNvPr>
          <p:cNvSpPr/>
          <p:nvPr userDrawn="1"/>
        </p:nvSpPr>
        <p:spPr>
          <a:xfrm>
            <a:off x="838200" y="1119060"/>
            <a:ext cx="5058103" cy="3158650"/>
          </a:xfrm>
          <a:prstGeom prst="roundRect">
            <a:avLst>
              <a:gd name="adj" fmla="val 2692"/>
            </a:avLst>
          </a:prstGeom>
          <a:gradFill>
            <a:gsLst>
              <a:gs pos="0">
                <a:schemeClr val="bg2">
                  <a:lumMod val="85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>
            <a:glow rad="635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7990E77-0451-46EF-A396-5B466F5E251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7414537"/>
              </p:ext>
            </p:extLst>
          </p:nvPr>
        </p:nvGraphicFramePr>
        <p:xfrm>
          <a:off x="1128110" y="1119060"/>
          <a:ext cx="4463393" cy="2975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8859BF36-FBB7-4FFA-B5BD-69EA5CDE8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084"/>
            <a:ext cx="10515600" cy="585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  <a:effectLst>
                  <a:glow rad="165100">
                    <a:schemeClr val="tx1"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F3EDCB-B646-48B3-BE6A-EA954DEB7ACE}"/>
              </a:ext>
            </a:extLst>
          </p:cNvPr>
          <p:cNvSpPr/>
          <p:nvPr userDrawn="1"/>
        </p:nvSpPr>
        <p:spPr>
          <a:xfrm>
            <a:off x="838201" y="4325882"/>
            <a:ext cx="2501462" cy="2230054"/>
          </a:xfrm>
          <a:prstGeom prst="roundRect">
            <a:avLst>
              <a:gd name="adj" fmla="val 2692"/>
            </a:avLst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>
            <a:glow rad="635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4AA81C3-5144-4B51-96E7-FC21C502F778}"/>
              </a:ext>
            </a:extLst>
          </p:cNvPr>
          <p:cNvSpPr/>
          <p:nvPr userDrawn="1"/>
        </p:nvSpPr>
        <p:spPr>
          <a:xfrm>
            <a:off x="3394841" y="4325882"/>
            <a:ext cx="2501462" cy="2230054"/>
          </a:xfrm>
          <a:prstGeom prst="roundRect">
            <a:avLst>
              <a:gd name="adj" fmla="val 2692"/>
            </a:avLst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>
            <a:glow rad="635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23816F73-ACCE-46D4-A0B3-A961B3EFB1C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95703944"/>
              </p:ext>
            </p:extLst>
          </p:nvPr>
        </p:nvGraphicFramePr>
        <p:xfrm>
          <a:off x="826770" y="4325882"/>
          <a:ext cx="2501462" cy="2230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AB11C9D-FC09-48CA-A677-B24DC2A4065E}"/>
              </a:ext>
            </a:extLst>
          </p:cNvPr>
          <p:cNvSpPr/>
          <p:nvPr userDrawn="1"/>
        </p:nvSpPr>
        <p:spPr>
          <a:xfrm>
            <a:off x="5951481" y="3397286"/>
            <a:ext cx="5402318" cy="3158650"/>
          </a:xfrm>
          <a:prstGeom prst="roundRect">
            <a:avLst>
              <a:gd name="adj" fmla="val 2692"/>
            </a:avLst>
          </a:prstGeom>
          <a:gradFill>
            <a:gsLst>
              <a:gs pos="0">
                <a:schemeClr val="bg2">
                  <a:lumMod val="95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>
            <a:glow rad="635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B8FE129-AA90-46A3-AB57-14FA649E8DDD}"/>
              </a:ext>
            </a:extLst>
          </p:cNvPr>
          <p:cNvSpPr/>
          <p:nvPr userDrawn="1"/>
        </p:nvSpPr>
        <p:spPr>
          <a:xfrm>
            <a:off x="5951480" y="1119060"/>
            <a:ext cx="3087417" cy="2230054"/>
          </a:xfrm>
          <a:prstGeom prst="roundRect">
            <a:avLst>
              <a:gd name="adj" fmla="val 2692"/>
            </a:avLst>
          </a:prstGeom>
          <a:gradFill>
            <a:gsLst>
              <a:gs pos="0">
                <a:schemeClr val="bg2">
                  <a:lumMod val="85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>
            <a:glow rad="635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00EA877-8F02-4C84-BA12-B6F4A22773A6}"/>
              </a:ext>
            </a:extLst>
          </p:cNvPr>
          <p:cNvSpPr/>
          <p:nvPr userDrawn="1"/>
        </p:nvSpPr>
        <p:spPr>
          <a:xfrm>
            <a:off x="9094074" y="1118519"/>
            <a:ext cx="2259725" cy="2231136"/>
          </a:xfrm>
          <a:prstGeom prst="roundRect">
            <a:avLst>
              <a:gd name="adj" fmla="val 2692"/>
            </a:avLst>
          </a:prstGeom>
          <a:gradFill>
            <a:gsLst>
              <a:gs pos="100000">
                <a:schemeClr val="bg2"/>
              </a:gs>
              <a:gs pos="0">
                <a:schemeClr val="bg2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glow rad="635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BA69DC54-7316-43D9-999B-E0AE3194B52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140359098"/>
              </p:ext>
            </p:extLst>
          </p:nvPr>
        </p:nvGraphicFramePr>
        <p:xfrm>
          <a:off x="5951480" y="3519723"/>
          <a:ext cx="5402318" cy="2951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2B983F3F-204E-44EB-B324-66B7F827EBF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294551885"/>
              </p:ext>
            </p:extLst>
          </p:nvPr>
        </p:nvGraphicFramePr>
        <p:xfrm>
          <a:off x="5951480" y="1117979"/>
          <a:ext cx="3087417" cy="2108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1E172787-3353-42B2-8CC4-BA53A7A0DE3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11352751"/>
              </p:ext>
            </p:extLst>
          </p:nvPr>
        </p:nvGraphicFramePr>
        <p:xfrm>
          <a:off x="3394840" y="4310117"/>
          <a:ext cx="2501462" cy="2230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565D136F-1591-4DFE-9EB6-572949B6480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775661441"/>
              </p:ext>
            </p:extLst>
          </p:nvPr>
        </p:nvGraphicFramePr>
        <p:xfrm>
          <a:off x="9094074" y="1119389"/>
          <a:ext cx="2259724" cy="223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16231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922 0.05935" pathEditMode="relative" ptsTypes="AA">
                                      <p:cBhvr>
                                        <p:cTn id="6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4922 0.05935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73B70AF8-7A40-41EC-8696-26B800272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084"/>
            <a:ext cx="10515600" cy="585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  <a:effectLst>
                  <a:glow rad="165100">
                    <a:schemeClr val="tx1"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AE62E1-C8BB-446B-AD29-C59CCDC9D4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0650" y="2181225"/>
            <a:ext cx="9410700" cy="2495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113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CA2D29-AE08-4E1C-A8BB-1DDC372A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06754-6650-42E5-A16F-CB4906218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3D16C-96B0-4589-AB27-3E0141CC73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F15BC-6B28-46A0-8F20-1BCD165DBDFC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64510-A39A-441A-863A-DCC5321B4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274F1-490B-4D55-869C-48EB5CA94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DDE6C-7292-43E0-8339-2F81A039D3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3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4" y="323084"/>
            <a:ext cx="10487025" cy="1124716"/>
          </a:xfrm>
          <a:solidFill>
            <a:srgbClr val="CC0000"/>
          </a:solidFill>
        </p:spPr>
        <p:txBody>
          <a:bodyPr/>
          <a:lstStyle/>
          <a:p>
            <a:r>
              <a:rPr lang="bg-BG" dirty="0"/>
              <a:t>ТРЕТИ   ПАНЕЛ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solidFill>
            <a:srgbClr val="CC0000"/>
          </a:solidFill>
        </p:spPr>
        <p:txBody>
          <a:bodyPr/>
          <a:lstStyle/>
          <a:p>
            <a:r>
              <a:rPr lang="bg-BG" dirty="0" smtClean="0"/>
              <a:t>КАКВО  МИСЛЯТ  РЕГУЛАТОРИТЕ?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46388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3082"/>
            <a:ext cx="10925175" cy="1677168"/>
          </a:xfrm>
        </p:spPr>
        <p:txBody>
          <a:bodyPr/>
          <a:lstStyle/>
          <a:p>
            <a:r>
              <a:rPr lang="bg-BG" sz="2800" dirty="0"/>
              <a:t>Смятате ли, че въз основа на опита от изминалите години се идентифицира необходимост от промени в действащия Закон за независимия финансов одит и Насоките за изпълнение на съвместен одит на КПНРО и ИДЕС?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05024" y="2105025"/>
            <a:ext cx="8115301" cy="3600450"/>
          </a:xfrm>
        </p:spPr>
        <p:txBody>
          <a:bodyPr/>
          <a:lstStyle/>
          <a:p>
            <a:endParaRPr lang="bg-BG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913017"/>
              </p:ext>
            </p:extLst>
          </p:nvPr>
        </p:nvGraphicFramePr>
        <p:xfrm>
          <a:off x="962025" y="5652135"/>
          <a:ext cx="10267950" cy="920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7950">
                  <a:extLst>
                    <a:ext uri="{9D8B030D-6E8A-4147-A177-3AD203B41FA5}">
                      <a16:colId xmlns:a16="http://schemas.microsoft.com/office/drawing/2014/main" val="753737845"/>
                    </a:ext>
                  </a:extLst>
                </a:gridCol>
              </a:tblGrid>
              <a:tr h="920115">
                <a:tc>
                  <a:txBody>
                    <a:bodyPr/>
                    <a:lstStyle/>
                    <a:p>
                      <a:pPr algn="just"/>
                      <a:r>
                        <a:rPr lang="bg-BG" b="0" noProof="0" dirty="0"/>
                        <a:t>Представителите на надзорни институции дали положителен отговор (22.2%) са на коренно противоположно мнение за характера на промяната –</a:t>
                      </a:r>
                      <a:r>
                        <a:rPr lang="bg-BG" b="0" baseline="0" noProof="0" dirty="0"/>
                        <a:t> </a:t>
                      </a:r>
                      <a:r>
                        <a:rPr lang="bg-BG" b="0" noProof="0" dirty="0"/>
                        <a:t>допълнително регламентиране на отговорностите по взаимния</a:t>
                      </a:r>
                      <a:r>
                        <a:rPr lang="bg-BG" b="0" baseline="0" noProof="0" dirty="0"/>
                        <a:t> преглед и „отпадане на съвместния одит“</a:t>
                      </a:r>
                      <a:r>
                        <a:rPr lang="bg-BG" b="0" noProof="0" dirty="0"/>
                        <a:t>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461472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5024" y="2105025"/>
            <a:ext cx="8115301" cy="354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81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dirty="0"/>
              <a:t>Какво може да се подобри при съвместния одит?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150" y="1162050"/>
            <a:ext cx="11315700" cy="52959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bg-BG" sz="2600" dirty="0"/>
              <a:t>Документацията за извършения преглед и оценка на работата на всеки от другите съвместни одитори (кръстосан преглед), контрол и взаимен преглед между съвместните одитори, баланс при разпределение на работата и взаимен контрол на качеството, както и комуникацията с одитните комитети, комуникацията между дружествата и експертността на екипите</a:t>
            </a:r>
            <a:r>
              <a:rPr lang="bg-BG" dirty="0"/>
              <a:t>.</a:t>
            </a:r>
            <a:r>
              <a:rPr lang="bg-BG" sz="2800" dirty="0"/>
              <a:t>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bg-BG" sz="2800" dirty="0"/>
              <a:t>Комуникацията</a:t>
            </a:r>
            <a:r>
              <a:rPr lang="ru-RU" sz="2800" dirty="0"/>
              <a:t> между </a:t>
            </a:r>
            <a:r>
              <a:rPr lang="bg-BG" sz="2800" dirty="0"/>
              <a:t>дружествата</a:t>
            </a:r>
            <a:r>
              <a:rPr lang="ru-RU" sz="2800" dirty="0"/>
              <a:t> и </a:t>
            </a:r>
            <a:r>
              <a:rPr lang="bg-BG" sz="2800" dirty="0"/>
              <a:t>експертността</a:t>
            </a:r>
            <a:r>
              <a:rPr lang="ru-RU" sz="2800" dirty="0"/>
              <a:t> на </a:t>
            </a:r>
            <a:r>
              <a:rPr lang="bg-BG" sz="2800" dirty="0"/>
              <a:t>екипите;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bg-BG" sz="2800" dirty="0"/>
              <a:t>Оптимизиране на натовареността на одиторите и екипите им, качеството и сроковете, в които изпълняват одиторските си ангажименти.</a:t>
            </a:r>
          </a:p>
        </p:txBody>
      </p:sp>
    </p:spTree>
    <p:extLst>
      <p:ext uri="{BB962C8B-B14F-4D97-AF65-F5344CB8AC3E}">
        <p14:creationId xmlns:p14="http://schemas.microsoft.com/office/powerpoint/2010/main" val="173596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Други наблюдения и коментари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49" y="1657350"/>
            <a:ext cx="10725151" cy="2714625"/>
          </a:xfrm>
          <a:solidFill>
            <a:srgbClr val="C00000"/>
          </a:solidFill>
        </p:spPr>
        <p:txBody>
          <a:bodyPr>
            <a:normAutofit fontScale="92500" lnSpcReduction="10000"/>
          </a:bodyPr>
          <a:lstStyle/>
          <a:p>
            <a:pPr algn="l"/>
            <a:endParaRPr lang="bg-BG" sz="2400" dirty="0"/>
          </a:p>
          <a:p>
            <a:pPr algn="l"/>
            <a:r>
              <a:rPr lang="bg-BG" sz="2400" dirty="0"/>
              <a:t>Необходимост от „уеднаквяване на изискванията “ и по този начин обезпечаване „равнопоставеността на одиторските дружества, предвид солидарната им отговорност за изпълнението на поетия одитен ангажимент… . “ </a:t>
            </a:r>
          </a:p>
          <a:p>
            <a:pPr algn="l"/>
            <a:r>
              <a:rPr lang="bg-BG" sz="2400" dirty="0"/>
              <a:t>„Липса на достатъчен капацитет в някои от по-малките фирми“</a:t>
            </a:r>
          </a:p>
          <a:p>
            <a:pPr algn="l"/>
            <a:r>
              <a:rPr lang="bg-BG" sz="2400" dirty="0"/>
              <a:t>Необходимост от „ баланс при разпределение на работата и взаимен контрол на качеството, както и комуникацията с одитните комитети“</a:t>
            </a:r>
          </a:p>
          <a:p>
            <a:pPr algn="l"/>
            <a:endParaRPr lang="bg-B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341930"/>
              </p:ext>
            </p:extLst>
          </p:nvPr>
        </p:nvGraphicFramePr>
        <p:xfrm>
          <a:off x="1495426" y="5019675"/>
          <a:ext cx="8867774" cy="895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7774">
                  <a:extLst>
                    <a:ext uri="{9D8B030D-6E8A-4147-A177-3AD203B41FA5}">
                      <a16:colId xmlns:a16="http://schemas.microsoft.com/office/drawing/2014/main" val="4145781933"/>
                    </a:ext>
                  </a:extLst>
                </a:gridCol>
              </a:tblGrid>
              <a:tr h="895350">
                <a:tc>
                  <a:txBody>
                    <a:bodyPr/>
                    <a:lstStyle/>
                    <a:p>
                      <a:r>
                        <a:rPr lang="bg-BG" dirty="0"/>
                        <a:t>А дали няма усещане за реализиране на феномена „свободна езда“ ? (</a:t>
                      </a:r>
                      <a:r>
                        <a:rPr lang="en-US" dirty="0"/>
                        <a:t>the phenomenon of "free riding" </a:t>
                      </a:r>
                      <a:r>
                        <a:rPr lang="bg-BG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892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606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083"/>
            <a:ext cx="10515600" cy="1159727"/>
          </a:xfrm>
          <a:noFill/>
        </p:spPr>
        <p:txBody>
          <a:bodyPr/>
          <a:lstStyle/>
          <a:p>
            <a:r>
              <a:rPr lang="bg-BG" dirty="0"/>
              <a:t>В обобщение: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4335" y="2181224"/>
            <a:ext cx="10911016" cy="4157792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just"/>
            <a:r>
              <a:rPr lang="bg-BG" sz="3200" dirty="0" smtClean="0"/>
              <a:t>Оценката на надзорните институции за положителните страни на съвместния одит е най-високата от трите анкетирани групи респонденти (74.86) без да се отклонява чувствително от тях. Това е и групата, която е дала най-много препоръки за конкретни подобрения.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16796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084"/>
            <a:ext cx="10515600" cy="953266"/>
          </a:xfrm>
        </p:spPr>
        <p:txBody>
          <a:bodyPr/>
          <a:lstStyle/>
          <a:p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АНКЕТНО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ПРОУЧВАНЕ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763486" y="2181224"/>
            <a:ext cx="8892074" cy="3152775"/>
          </a:xfrm>
        </p:spPr>
        <p:txBody>
          <a:bodyPr>
            <a:normAutofit/>
          </a:bodyPr>
          <a:lstStyle/>
          <a:p>
            <a:pPr algn="just"/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Обхваща представители на надзорните институции: Банков надзор, Надзор в застрахователния сектор,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Надзор в сектор </a:t>
            </a: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пенсионноосигурителни дружества и фондове и Комисия за публичен надзор над регистрираните одитори 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53104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788" y="323083"/>
            <a:ext cx="10626012" cy="1291113"/>
          </a:xfrm>
        </p:spPr>
        <p:txBody>
          <a:bodyPr/>
          <a:lstStyle/>
          <a:p>
            <a:r>
              <a:rPr lang="ru-RU" sz="3200" dirty="0"/>
              <a:t> </a:t>
            </a:r>
            <a:r>
              <a:rPr lang="bg-BG" sz="2800" dirty="0"/>
              <a:t>Считате ли, че начинът за преодоляване на негативните последици от концентрацията на пазара е въвеждането на задължителния съвместен одит?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53950" y="2475547"/>
            <a:ext cx="8173617" cy="3657600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3951" y="2475547"/>
            <a:ext cx="817361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4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060" y="323083"/>
            <a:ext cx="10420739" cy="1132493"/>
          </a:xfrm>
        </p:spPr>
        <p:txBody>
          <a:bodyPr/>
          <a:lstStyle/>
          <a:p>
            <a:pPr algn="just"/>
            <a:r>
              <a:rPr lang="bg-BG" sz="2800" dirty="0"/>
              <a:t>Повишава ли се качеството на финансовите отчети след въвеждането на съвместния одит?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034073" y="2571750"/>
            <a:ext cx="8145625" cy="3467100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4073" y="2062110"/>
            <a:ext cx="8145625" cy="349154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544661"/>
              </p:ext>
            </p:extLst>
          </p:nvPr>
        </p:nvGraphicFramePr>
        <p:xfrm>
          <a:off x="1147666" y="5553658"/>
          <a:ext cx="972249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2498">
                  <a:extLst>
                    <a:ext uri="{9D8B030D-6E8A-4147-A177-3AD203B41FA5}">
                      <a16:colId xmlns:a16="http://schemas.microsoft.com/office/drawing/2014/main" val="2672619928"/>
                    </a:ext>
                  </a:extLst>
                </a:gridCol>
              </a:tblGrid>
              <a:tr h="884464">
                <a:tc>
                  <a:txBody>
                    <a:bodyPr/>
                    <a:lstStyle/>
                    <a:p>
                      <a:r>
                        <a:rPr lang="bg-BG" noProof="0" dirty="0"/>
                        <a:t>В сравнение с предходно анкетно проучване (2018) делът на анкетираните, които намират позитивна връзка между съвместния одит и качеството на отчетите е нараснал с 16.7%.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105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29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323083"/>
            <a:ext cx="10763250" cy="1496192"/>
          </a:xfrm>
        </p:spPr>
        <p:txBody>
          <a:bodyPr/>
          <a:lstStyle/>
          <a:p>
            <a:pPr algn="just"/>
            <a:r>
              <a:rPr lang="bg-BG" sz="3200" dirty="0"/>
              <a:t>Според Вас, има ли съществени дисбаланси във възнагражденията на двамата одитори, осъществяващи съвместен одит</a:t>
            </a:r>
            <a:r>
              <a:rPr lang="ru-RU" sz="3200" dirty="0"/>
              <a:t>?</a:t>
            </a:r>
            <a:endParaRPr lang="bg-BG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0562" y="2505392"/>
            <a:ext cx="7892604" cy="3499486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820562" y="2505392"/>
            <a:ext cx="7892604" cy="349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35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6848B86-DF9F-4077-BA92-538F083E4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5" y="5501461"/>
            <a:ext cx="419100" cy="22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58893E-3843-4CAA-B7BC-ED89E8C27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649" y="2247899"/>
            <a:ext cx="6586646" cy="3619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323083"/>
            <a:ext cx="10534650" cy="1172341"/>
          </a:xfrm>
        </p:spPr>
        <p:txBody>
          <a:bodyPr/>
          <a:lstStyle/>
          <a:p>
            <a:r>
              <a:rPr lang="ru-RU" dirty="0"/>
              <a:t> </a:t>
            </a:r>
            <a:r>
              <a:rPr lang="bg-BG" sz="3200" dirty="0"/>
              <a:t>Според Вас, с най-голяма ефективност са тези съвместни одити, изпълнени от: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90649" y="2247900"/>
            <a:ext cx="9401175" cy="363293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bg-B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4291FF-D991-4C3E-B008-2A97B643D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295" y="2247897"/>
            <a:ext cx="2814529" cy="13317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DBECC6-463D-4F7B-B43F-356A1A523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134" y="3440373"/>
            <a:ext cx="3096217" cy="1294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DEB5A3-2F26-42FD-9CF1-7B0045C1AB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0575" y="4698509"/>
            <a:ext cx="2847965" cy="11688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F83AC10-F21F-46D7-8F42-BB574086BCA3}"/>
              </a:ext>
            </a:extLst>
          </p:cNvPr>
          <p:cNvSpPr txBox="1"/>
          <p:nvPr/>
        </p:nvSpPr>
        <p:spPr>
          <a:xfrm>
            <a:off x="7197073" y="3179718"/>
            <a:ext cx="2887893" cy="6001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100" dirty="0" err="1"/>
              <a:t>Одитор</a:t>
            </a:r>
            <a:r>
              <a:rPr lang="ru-RU" sz="1100" dirty="0"/>
              <a:t> от „</a:t>
            </a:r>
            <a:r>
              <a:rPr lang="ru-RU" sz="1100" dirty="0" err="1"/>
              <a:t>Голямата</a:t>
            </a:r>
            <a:r>
              <a:rPr lang="ru-RU" sz="1100" dirty="0"/>
              <a:t> </a:t>
            </a:r>
            <a:r>
              <a:rPr lang="ru-RU" sz="1100" dirty="0" err="1"/>
              <a:t>четворка</a:t>
            </a:r>
            <a:r>
              <a:rPr lang="ru-RU" sz="1100" dirty="0"/>
              <a:t>“ – </a:t>
            </a:r>
            <a:r>
              <a:rPr lang="ru-RU" sz="1100" dirty="0" err="1"/>
              <a:t>одитор</a:t>
            </a:r>
            <a:r>
              <a:rPr lang="ru-RU" sz="1100" dirty="0"/>
              <a:t>, </a:t>
            </a:r>
            <a:r>
              <a:rPr lang="ru-RU" sz="1100" dirty="0" err="1"/>
              <a:t>който</a:t>
            </a:r>
            <a:r>
              <a:rPr lang="ru-RU" sz="1100" dirty="0"/>
              <a:t> не е част от </a:t>
            </a:r>
            <a:r>
              <a:rPr lang="ru-RU" sz="1100" dirty="0" err="1"/>
              <a:t>международна</a:t>
            </a:r>
            <a:r>
              <a:rPr lang="ru-RU" sz="1100" dirty="0"/>
              <a:t> </a:t>
            </a:r>
            <a:r>
              <a:rPr lang="ru-RU" sz="1100" dirty="0" err="1"/>
              <a:t>одиторска</a:t>
            </a:r>
            <a:r>
              <a:rPr lang="ru-RU" sz="1100" dirty="0"/>
              <a:t> мрежа;</a:t>
            </a:r>
            <a:endParaRPr lang="en-US" sz="11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655945-B181-4EDF-B134-A88B02F55363}"/>
              </a:ext>
            </a:extLst>
          </p:cNvPr>
          <p:cNvSpPr txBox="1"/>
          <p:nvPr/>
        </p:nvSpPr>
        <p:spPr>
          <a:xfrm>
            <a:off x="7182258" y="3764426"/>
            <a:ext cx="3436378" cy="61555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100" dirty="0" err="1"/>
              <a:t>Одитор</a:t>
            </a:r>
            <a:r>
              <a:rPr lang="ru-RU" sz="1100" dirty="0"/>
              <a:t> от друга </a:t>
            </a:r>
            <a:r>
              <a:rPr lang="ru-RU" sz="1100" dirty="0" err="1"/>
              <a:t>международна</a:t>
            </a:r>
            <a:r>
              <a:rPr lang="ru-RU" sz="1100" dirty="0"/>
              <a:t> </a:t>
            </a:r>
            <a:r>
              <a:rPr lang="ru-RU" sz="1100" dirty="0" err="1"/>
              <a:t>одиторска</a:t>
            </a:r>
            <a:r>
              <a:rPr lang="ru-RU" sz="1100" dirty="0"/>
              <a:t> мрежа – </a:t>
            </a:r>
            <a:r>
              <a:rPr lang="ru-RU" sz="1100" dirty="0" err="1"/>
              <a:t>одитор</a:t>
            </a:r>
            <a:r>
              <a:rPr lang="ru-RU" sz="1100" dirty="0"/>
              <a:t>, </a:t>
            </a:r>
            <a:r>
              <a:rPr lang="ru-RU" sz="1100" dirty="0" err="1"/>
              <a:t>който</a:t>
            </a:r>
            <a:r>
              <a:rPr lang="ru-RU" sz="1100" dirty="0"/>
              <a:t> не е част </a:t>
            </a:r>
            <a:r>
              <a:rPr lang="ru-RU" sz="1100" dirty="0" err="1"/>
              <a:t>международна</a:t>
            </a:r>
            <a:r>
              <a:rPr lang="ru-RU" sz="1100" dirty="0"/>
              <a:t> </a:t>
            </a:r>
            <a:r>
              <a:rPr lang="ru-RU" sz="1100" dirty="0" err="1"/>
              <a:t>одиторска</a:t>
            </a:r>
            <a:r>
              <a:rPr lang="ru-RU" sz="1100" dirty="0"/>
              <a:t> мрежа</a:t>
            </a:r>
            <a:r>
              <a:rPr lang="ru-RU" sz="1200" dirty="0"/>
              <a:t>;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21997B-571C-464D-BA25-1FE4D5C36897}"/>
              </a:ext>
            </a:extLst>
          </p:cNvPr>
          <p:cNvSpPr txBox="1"/>
          <p:nvPr/>
        </p:nvSpPr>
        <p:spPr>
          <a:xfrm>
            <a:off x="7171883" y="2352804"/>
            <a:ext cx="2800767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bg-BG" sz="1100" dirty="0"/>
              <a:t>Двама одитори от „Голямата четворка“;</a:t>
            </a:r>
            <a:endParaRPr lang="en-US" sz="11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33E2FD-7C07-46B4-A8DA-8763752B0AFC}"/>
              </a:ext>
            </a:extLst>
          </p:cNvPr>
          <p:cNvSpPr txBox="1"/>
          <p:nvPr/>
        </p:nvSpPr>
        <p:spPr>
          <a:xfrm>
            <a:off x="7171200" y="4399572"/>
            <a:ext cx="3071451" cy="4308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100" dirty="0" err="1"/>
              <a:t>Двама</a:t>
            </a:r>
            <a:r>
              <a:rPr lang="ru-RU" sz="1100" dirty="0"/>
              <a:t> </a:t>
            </a:r>
            <a:r>
              <a:rPr lang="ru-RU" sz="1100" dirty="0" err="1"/>
              <a:t>одитори</a:t>
            </a:r>
            <a:r>
              <a:rPr lang="ru-RU" sz="1100" dirty="0"/>
              <a:t>, </a:t>
            </a:r>
            <a:r>
              <a:rPr lang="ru-RU" sz="1100" dirty="0" err="1"/>
              <a:t>които</a:t>
            </a:r>
            <a:r>
              <a:rPr lang="ru-RU" sz="1100" dirty="0"/>
              <a:t> не </a:t>
            </a:r>
            <a:r>
              <a:rPr lang="ru-RU" sz="1100" dirty="0" err="1"/>
              <a:t>са</a:t>
            </a:r>
            <a:r>
              <a:rPr lang="ru-RU" sz="1100" dirty="0"/>
              <a:t> част от </a:t>
            </a:r>
            <a:r>
              <a:rPr lang="ru-RU" sz="1100" dirty="0" err="1"/>
              <a:t>международна</a:t>
            </a:r>
            <a:r>
              <a:rPr lang="ru-RU" sz="1100" dirty="0"/>
              <a:t> </a:t>
            </a:r>
            <a:r>
              <a:rPr lang="ru-RU" sz="1100" dirty="0" err="1"/>
              <a:t>одиторска</a:t>
            </a:r>
            <a:r>
              <a:rPr lang="ru-RU" sz="1100" dirty="0"/>
              <a:t> мрежа</a:t>
            </a:r>
            <a:r>
              <a:rPr lang="en-US" sz="1100" dirty="0"/>
              <a:t>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C911C8-066C-43E9-895E-5085B6E38895}"/>
              </a:ext>
            </a:extLst>
          </p:cNvPr>
          <p:cNvSpPr txBox="1"/>
          <p:nvPr/>
        </p:nvSpPr>
        <p:spPr>
          <a:xfrm>
            <a:off x="7182258" y="4881624"/>
            <a:ext cx="3436378" cy="93871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100" dirty="0" err="1"/>
              <a:t>Подходящата</a:t>
            </a:r>
            <a:r>
              <a:rPr lang="ru-RU" sz="1100" dirty="0"/>
              <a:t> комбинация се </a:t>
            </a:r>
            <a:r>
              <a:rPr lang="ru-RU" sz="1100" dirty="0" err="1"/>
              <a:t>определя</a:t>
            </a:r>
            <a:r>
              <a:rPr lang="ru-RU" sz="1100" dirty="0"/>
              <a:t> от </a:t>
            </a:r>
            <a:r>
              <a:rPr lang="ru-RU" sz="1100" dirty="0" err="1"/>
              <a:t>качеството</a:t>
            </a:r>
            <a:r>
              <a:rPr lang="ru-RU" sz="1100" dirty="0"/>
              <a:t> на </a:t>
            </a:r>
            <a:r>
              <a:rPr lang="ru-RU" sz="1100" dirty="0" err="1"/>
              <a:t>предлаганата</a:t>
            </a:r>
            <a:r>
              <a:rPr lang="ru-RU" sz="1100" dirty="0"/>
              <a:t> услуга и </a:t>
            </a:r>
            <a:r>
              <a:rPr lang="ru-RU" sz="1100" dirty="0" err="1"/>
              <a:t>репутацията</a:t>
            </a:r>
            <a:r>
              <a:rPr lang="ru-RU" sz="1100" dirty="0"/>
              <a:t> на </a:t>
            </a:r>
            <a:r>
              <a:rPr lang="ru-RU" sz="1100" dirty="0" err="1"/>
              <a:t>одитора</a:t>
            </a:r>
            <a:r>
              <a:rPr lang="ru-RU" sz="1100" dirty="0"/>
              <a:t> и не </a:t>
            </a:r>
            <a:r>
              <a:rPr lang="ru-RU" sz="1100" dirty="0" err="1"/>
              <a:t>зависи</a:t>
            </a:r>
            <a:r>
              <a:rPr lang="ru-RU" sz="1100" dirty="0"/>
              <a:t> от </a:t>
            </a:r>
            <a:r>
              <a:rPr lang="ru-RU" sz="1100" dirty="0" err="1"/>
              <a:t>принадлежността</a:t>
            </a:r>
            <a:r>
              <a:rPr lang="ru-RU" sz="1100" dirty="0"/>
              <a:t> </a:t>
            </a:r>
            <a:r>
              <a:rPr lang="ru-RU" sz="1100" dirty="0" err="1"/>
              <a:t>към</a:t>
            </a:r>
            <a:r>
              <a:rPr lang="ru-RU" sz="1100" dirty="0"/>
              <a:t> </a:t>
            </a:r>
            <a:r>
              <a:rPr lang="ru-RU" sz="1100" dirty="0" err="1"/>
              <a:t>една</a:t>
            </a:r>
            <a:r>
              <a:rPr lang="ru-RU" sz="1100" dirty="0"/>
              <a:t> или друга </a:t>
            </a:r>
            <a:r>
              <a:rPr lang="ru-RU" sz="1100" dirty="0" err="1"/>
              <a:t>одиторска</a:t>
            </a:r>
            <a:r>
              <a:rPr lang="ru-RU" sz="1100" dirty="0"/>
              <a:t> мрежа</a:t>
            </a:r>
            <a:r>
              <a:rPr lang="en-US" sz="1100" dirty="0"/>
              <a:t>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C94CAA-4660-47E9-A324-1BDB49B460A6}"/>
              </a:ext>
            </a:extLst>
          </p:cNvPr>
          <p:cNvSpPr txBox="1"/>
          <p:nvPr/>
        </p:nvSpPr>
        <p:spPr>
          <a:xfrm>
            <a:off x="7171200" y="2678076"/>
            <a:ext cx="3035777" cy="41549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050" dirty="0" err="1"/>
              <a:t>Одитор</a:t>
            </a:r>
            <a:r>
              <a:rPr lang="ru-RU" sz="1050" dirty="0"/>
              <a:t> от „</a:t>
            </a:r>
            <a:r>
              <a:rPr lang="ru-RU" sz="1050" dirty="0" err="1"/>
              <a:t>Голямата</a:t>
            </a:r>
            <a:r>
              <a:rPr lang="ru-RU" sz="1050" dirty="0"/>
              <a:t> </a:t>
            </a:r>
            <a:r>
              <a:rPr lang="ru-RU" sz="1050" dirty="0" err="1"/>
              <a:t>четворка</a:t>
            </a:r>
            <a:r>
              <a:rPr lang="ru-RU" sz="1050" dirty="0"/>
              <a:t>“- </a:t>
            </a:r>
            <a:r>
              <a:rPr lang="ru-RU" sz="1050" dirty="0" err="1"/>
              <a:t>одитор</a:t>
            </a:r>
            <a:r>
              <a:rPr lang="ru-RU" sz="1050" dirty="0"/>
              <a:t> от друга </a:t>
            </a:r>
            <a:r>
              <a:rPr lang="ru-RU" sz="1050" dirty="0" err="1"/>
              <a:t>международна</a:t>
            </a:r>
            <a:r>
              <a:rPr lang="ru-RU" sz="1050" dirty="0"/>
              <a:t> </a:t>
            </a:r>
            <a:r>
              <a:rPr lang="ru-RU" sz="1050" dirty="0" err="1"/>
              <a:t>одиторска</a:t>
            </a:r>
            <a:r>
              <a:rPr lang="ru-RU" sz="1050" dirty="0"/>
              <a:t> мрежа;</a:t>
            </a:r>
            <a:endParaRPr lang="en-US" sz="105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ACC26D-8153-49BA-B0F8-5B8A33F21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5854409" y="3416709"/>
            <a:ext cx="418732" cy="20478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5C7FAF9-9995-4210-9464-D7BF07AAA4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9513" y="2286494"/>
            <a:ext cx="323850" cy="4000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BD33D79-8E22-4CA5-82BF-E41483124A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6977" y="2711623"/>
            <a:ext cx="371475" cy="457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7E8020B-6E97-49C2-96CC-C443282F9A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0659" y="3240814"/>
            <a:ext cx="476250" cy="4953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4B6A057-8612-48D1-BC91-58EA11108E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6104" y="3843335"/>
            <a:ext cx="361950" cy="4286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BFCAEA5-0B4B-4DC1-9539-CB3F62AF8B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2867" y="4357730"/>
            <a:ext cx="381000" cy="381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262300E-AF0B-49D6-B34B-D4AA48400D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16350" y="5114844"/>
            <a:ext cx="409575" cy="4095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355DE6-9E52-4872-88CB-7848B2B13B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09398" y="2247896"/>
            <a:ext cx="4263242" cy="360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98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4" y="323083"/>
            <a:ext cx="10410825" cy="1038991"/>
          </a:xfrm>
        </p:spPr>
        <p:txBody>
          <a:bodyPr/>
          <a:lstStyle/>
          <a:p>
            <a:r>
              <a:rPr lang="bg-BG" sz="3200" dirty="0"/>
              <a:t>Редуцира ли съвместният одит заплахите за нарушаване на независимостта на одиторите</a:t>
            </a:r>
            <a:r>
              <a:rPr lang="ru-RU" sz="3200" dirty="0"/>
              <a:t>?</a:t>
            </a:r>
            <a:endParaRPr lang="bg-BG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790700" y="2000250"/>
            <a:ext cx="8237220" cy="3749039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0700" y="2000250"/>
            <a:ext cx="8237220" cy="374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3200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4" y="323084"/>
            <a:ext cx="10525125" cy="829442"/>
          </a:xfrm>
        </p:spPr>
        <p:txBody>
          <a:bodyPr/>
          <a:lstStyle/>
          <a:p>
            <a:r>
              <a:rPr lang="bg-BG" sz="3600" dirty="0"/>
              <a:t>Положителни</a:t>
            </a:r>
            <a:r>
              <a:rPr lang="ru-RU" sz="3600" dirty="0"/>
              <a:t> </a:t>
            </a:r>
            <a:r>
              <a:rPr lang="bg-BG" sz="3600" dirty="0"/>
              <a:t>страни</a:t>
            </a:r>
            <a:r>
              <a:rPr lang="ru-RU" sz="3600" dirty="0"/>
              <a:t> на </a:t>
            </a:r>
            <a:r>
              <a:rPr lang="bg-BG" sz="3600" dirty="0"/>
              <a:t>съвместния</a:t>
            </a:r>
            <a:r>
              <a:rPr lang="ru-RU" sz="3600" dirty="0"/>
              <a:t> </a:t>
            </a:r>
            <a:r>
              <a:rPr lang="bg-BG" sz="3600" dirty="0"/>
              <a:t>одит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6726" y="1266824"/>
            <a:ext cx="11325224" cy="5191126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273628"/>
              </p:ext>
            </p:extLst>
          </p:nvPr>
        </p:nvGraphicFramePr>
        <p:xfrm>
          <a:off x="6335486" y="1245870"/>
          <a:ext cx="5601141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1141">
                  <a:extLst>
                    <a:ext uri="{9D8B030D-6E8A-4147-A177-3AD203B41FA5}">
                      <a16:colId xmlns:a16="http://schemas.microsoft.com/office/drawing/2014/main" val="1947239966"/>
                    </a:ext>
                  </a:extLst>
                </a:gridCol>
              </a:tblGrid>
              <a:tr h="5191126">
                <a:tc>
                  <a:txBody>
                    <a:bodyPr/>
                    <a:lstStyle/>
                    <a:p>
                      <a:endParaRPr lang="ru-RU" b="0" dirty="0"/>
                    </a:p>
                    <a:p>
                      <a:r>
                        <a:rPr lang="ru-RU" sz="2000" b="0" dirty="0"/>
                        <a:t>1. </a:t>
                      </a:r>
                      <a:r>
                        <a:rPr lang="bg-BG" sz="2000" b="0" noProof="0" dirty="0"/>
                        <a:t>Повишава доверието на инвеститорите</a:t>
                      </a:r>
                    </a:p>
                    <a:p>
                      <a:r>
                        <a:rPr lang="bg-BG" sz="2000" b="0" noProof="0" dirty="0"/>
                        <a:t>2. Повишава качеството на одитите</a:t>
                      </a:r>
                    </a:p>
                    <a:p>
                      <a:r>
                        <a:rPr lang="bg-BG" sz="2000" b="0" noProof="0" dirty="0"/>
                        <a:t>3. Дава възможност на повече регистрирани одитори да излязат на пазара като редуцира концентрацията на пазара</a:t>
                      </a:r>
                    </a:p>
                    <a:p>
                      <a:r>
                        <a:rPr lang="bg-BG" sz="2000" b="0" noProof="0" dirty="0"/>
                        <a:t>4. Намалява се възможността от компрометиране на независимостта</a:t>
                      </a:r>
                    </a:p>
                    <a:p>
                      <a:r>
                        <a:rPr lang="bg-BG" sz="2000" b="0" noProof="0" dirty="0"/>
                        <a:t>5. Позволява трансфер на технологии и съдейства за популяризиране на добрите практики</a:t>
                      </a:r>
                    </a:p>
                    <a:p>
                      <a:r>
                        <a:rPr lang="bg-BG" sz="2000" b="0" noProof="0" dirty="0"/>
                        <a:t>6. Увеличава  експертния потенциал</a:t>
                      </a:r>
                    </a:p>
                    <a:p>
                      <a:r>
                        <a:rPr lang="bg-BG" sz="2000" b="0" noProof="0" dirty="0"/>
                        <a:t>7. Намалява специфичния </a:t>
                      </a:r>
                      <a:r>
                        <a:rPr lang="bg-BG" sz="2000" b="0" noProof="0" dirty="0" err="1"/>
                        <a:t>извадков</a:t>
                      </a:r>
                      <a:r>
                        <a:rPr lang="bg-BG" sz="2000" b="0" noProof="0" dirty="0"/>
                        <a:t> риск поради увеличаване обема на извадките и получаване на по-представителна информация</a:t>
                      </a:r>
                    </a:p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4927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49" y="1245870"/>
            <a:ext cx="5793001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12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71450"/>
            <a:ext cx="10858500" cy="990600"/>
          </a:xfrm>
        </p:spPr>
        <p:txBody>
          <a:bodyPr/>
          <a:lstStyle/>
          <a:p>
            <a:r>
              <a:rPr lang="bg-BG" sz="3600" dirty="0"/>
              <a:t>Отрицателни страни и трудности пред съвместния одит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283180"/>
              </p:ext>
            </p:extLst>
          </p:nvPr>
        </p:nvGraphicFramePr>
        <p:xfrm>
          <a:off x="6638925" y="1464906"/>
          <a:ext cx="5181600" cy="4450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613012018"/>
                    </a:ext>
                  </a:extLst>
                </a:gridCol>
              </a:tblGrid>
              <a:tr h="445070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000" dirty="0"/>
                        <a:t>1. </a:t>
                      </a:r>
                      <a:r>
                        <a:rPr lang="bg-BG" sz="2000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Трудности с комуникацията между одиторите</a:t>
                      </a:r>
                    </a:p>
                    <a:p>
                      <a:pPr marL="0" indent="0">
                        <a:buNone/>
                      </a:pPr>
                      <a:r>
                        <a:rPr lang="bg-BG" sz="2000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r>
                        <a:rPr lang="bg-BG" sz="2000" b="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Трудности с комуникацията с клиента</a:t>
                      </a:r>
                    </a:p>
                    <a:p>
                      <a:pPr marL="0" indent="0">
                        <a:buNone/>
                      </a:pPr>
                      <a:r>
                        <a:rPr lang="bg-BG" sz="2000" b="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Възможността някои аспекти на одиторската работа да бъдат дублирани, а други пропуснати</a:t>
                      </a:r>
                    </a:p>
                    <a:p>
                      <a:pPr marL="0" indent="0">
                        <a:buNone/>
                      </a:pPr>
                      <a:r>
                        <a:rPr lang="bg-BG" sz="2000" b="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Трудности със съвместяването на различни методологии, прилагани от двамата одитори</a:t>
                      </a:r>
                    </a:p>
                    <a:p>
                      <a:pPr marL="0" indent="0">
                        <a:buNone/>
                      </a:pPr>
                      <a:r>
                        <a:rPr lang="bg-BG" sz="2000" b="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Трудности с разпределението на работата</a:t>
                      </a:r>
                    </a:p>
                    <a:p>
                      <a:pPr marL="0" indent="0">
                        <a:buNone/>
                      </a:pPr>
                      <a:r>
                        <a:rPr lang="bg-BG" sz="2000" b="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По-голяма ангажираност от страна на клиента</a:t>
                      </a:r>
                    </a:p>
                    <a:p>
                      <a:pPr marL="0" indent="0">
                        <a:buNone/>
                      </a:pPr>
                      <a:r>
                        <a:rPr lang="bg-BG" sz="2000" b="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 Повишаване на разходите за одит</a:t>
                      </a:r>
                    </a:p>
                    <a:p>
                      <a:pPr marL="0" indent="0">
                        <a:buNone/>
                      </a:pPr>
                      <a:r>
                        <a:rPr lang="bg-BG" sz="2000" b="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 Ограничава възможността да бъдат предоставяни допълнителни услуги</a:t>
                      </a:r>
                      <a:endParaRPr lang="bg-BG" sz="2000" b="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66421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471575"/>
              </p:ext>
            </p:extLst>
          </p:nvPr>
        </p:nvGraphicFramePr>
        <p:xfrm>
          <a:off x="295275" y="5915609"/>
          <a:ext cx="6086475" cy="7804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86475">
                  <a:extLst>
                    <a:ext uri="{9D8B030D-6E8A-4147-A177-3AD203B41FA5}">
                      <a16:colId xmlns:a16="http://schemas.microsoft.com/office/drawing/2014/main" val="1314867978"/>
                    </a:ext>
                  </a:extLst>
                </a:gridCol>
              </a:tblGrid>
              <a:tr h="780466">
                <a:tc>
                  <a:txBody>
                    <a:bodyPr/>
                    <a:lstStyle/>
                    <a:p>
                      <a:r>
                        <a:rPr lang="bg-BG" sz="2000" b="1" baseline="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 Открояваща се отрицателна страна е повишаване разходите за одит</a:t>
                      </a:r>
                      <a:endParaRPr lang="bg-BG" sz="2000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83526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1464905"/>
            <a:ext cx="6086475" cy="445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63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285F4"/>
      </a:accent1>
      <a:accent2>
        <a:srgbClr val="EA4335"/>
      </a:accent2>
      <a:accent3>
        <a:srgbClr val="FBBC04"/>
      </a:accent3>
      <a:accent4>
        <a:srgbClr val="34A853"/>
      </a:accent4>
      <a:accent5>
        <a:srgbClr val="FF6D01"/>
      </a:accent5>
      <a:accent6>
        <a:srgbClr val="46BDC6"/>
      </a:accent6>
      <a:hlink>
        <a:srgbClr val="1155CC"/>
      </a:hlink>
      <a:folHlink>
        <a:srgbClr val="1155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E2850B8-A1DA-4DFC-9C77-D28AB9FBE0A6}" vid="{D6AB704A-43AE-404B-B3DF-0B6869890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826193-A1B8-45EE-8171-6A589D406959}">
  <ds:schemaRefs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43B5FCBA-58E2-418B-BC37-94F2B75CEE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F9D0DE-5438-4F73-A02C-355CC06D16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700</Words>
  <Application>Microsoft Office PowerPoint</Application>
  <PresentationFormat>Widescreen</PresentationFormat>
  <Paragraphs>55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ТРЕТИ   ПАНЕЛ</vt:lpstr>
      <vt:lpstr>АНКЕТНО  ПРОУЧВАНЕ</vt:lpstr>
      <vt:lpstr> Считате ли, че начинът за преодоляване на негативните последици от концентрацията на пазара е въвеждането на задължителния съвместен одит?</vt:lpstr>
      <vt:lpstr>Повишава ли се качеството на финансовите отчети след въвеждането на съвместния одит?</vt:lpstr>
      <vt:lpstr>Според Вас, има ли съществени дисбаланси във възнагражденията на двамата одитори, осъществяващи съвместен одит?</vt:lpstr>
      <vt:lpstr> Според Вас, с най-голяма ефективност са тези съвместни одити, изпълнени от:</vt:lpstr>
      <vt:lpstr>Редуцира ли съвместният одит заплахите за нарушаване на независимостта на одиторите?</vt:lpstr>
      <vt:lpstr>Положителни страни на съвместния одит</vt:lpstr>
      <vt:lpstr>Отрицателни страни и трудности пред съвместния одит</vt:lpstr>
      <vt:lpstr>Смятате ли, че въз основа на опита от изминалите години се идентифицира необходимост от промени в действащия Закон за независимия финансов одит и Насоките за изпълнение на съвместен одит на КПНРО и ИДЕС?</vt:lpstr>
      <vt:lpstr>Какво може да се подобри при съвместния одит?</vt:lpstr>
      <vt:lpstr>Други наблюдения и коментари</vt:lpstr>
      <vt:lpstr>В обобщение: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2022-03-13T12:50:43Z</dcterms:created>
  <dcterms:modified xsi:type="dcterms:W3CDTF">2022-03-21T15:47:15Z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