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1" r:id="rId5"/>
    <p:sldId id="263" r:id="rId6"/>
    <p:sldId id="264" r:id="rId7"/>
    <p:sldId id="265" r:id="rId8"/>
    <p:sldId id="267" r:id="rId9"/>
    <p:sldId id="266" r:id="rId10"/>
    <p:sldId id="262" r:id="rId11"/>
    <p:sldId id="258" r:id="rId12"/>
    <p:sldId id="260" r:id="rId13"/>
    <p:sldId id="268" r:id="rId14"/>
    <p:sldId id="269" r:id="rId15"/>
    <p:sldId id="270" r:id="rId16"/>
    <p:sldId id="271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FFF"/>
    <a:srgbClr val="F8F9FE"/>
    <a:srgbClr val="C6D1F0"/>
    <a:srgbClr val="E9EDFD"/>
    <a:srgbClr val="CC0000"/>
    <a:srgbClr val="F6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8-445B-A8CC-92BE541CC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8-445B-A8CC-92BE541CC7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78-445B-A8CC-92BE541CC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7471160"/>
        <c:axId val="497480672"/>
      </c:barChart>
      <c:catAx>
        <c:axId val="49747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480672"/>
        <c:crosses val="autoZero"/>
        <c:auto val="1"/>
        <c:lblAlgn val="ctr"/>
        <c:lblOffset val="100"/>
        <c:noMultiLvlLbl val="0"/>
      </c:catAx>
      <c:valAx>
        <c:axId val="49748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47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F2-304B-B364-C90DE7A44D54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F2-304B-B364-C90DE7A44D54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F2-304B-B364-C90DE7A44D54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F2-304B-B364-C90DE7A44D5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6-4E24-B9B6-B6C7BA5A1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4-4F31-8AEE-556C441A54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4-4F31-8AEE-556C441A5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877008"/>
        <c:axId val="534872744"/>
      </c:areaChart>
      <c:dateAx>
        <c:axId val="534877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872744"/>
        <c:crosses val="autoZero"/>
        <c:auto val="1"/>
        <c:lblOffset val="100"/>
        <c:baseTimeUnit val="days"/>
      </c:dateAx>
      <c:valAx>
        <c:axId val="53487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877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D0-4F26-9BFD-DE448A7DB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913872"/>
        <c:axId val="684914528"/>
      </c:scatterChart>
      <c:valAx>
        <c:axId val="68491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14528"/>
        <c:crosses val="autoZero"/>
        <c:crossBetween val="midCat"/>
      </c:valAx>
      <c:valAx>
        <c:axId val="6849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1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34-49D9-8ADE-E7B4694BB660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34-49D9-8ADE-E7B4694BB660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34-49D9-8ADE-E7B4694BB660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34-49D9-8ADE-E7B4694BB66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34-49D9-8ADE-E7B4694BB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</a:t>
            </a:r>
            <a:r>
              <a:rPr lang="en-US" baseline="0" dirty="0">
                <a:solidFill>
                  <a:schemeClr val="tx1"/>
                </a:solidFill>
              </a:rPr>
              <a:t> Title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09747916117192"/>
          <c:y val="3.4128353782577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86046614542307E-2"/>
          <c:y val="0.22804565997518034"/>
          <c:w val="0.93817829080011539"/>
          <c:h val="0.478636456713692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E9-5843-8B7E-E218E4E843F8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E9-5843-8B7E-E218E4E843F8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E9-5843-8B7E-E218E4E843F8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E9-5843-8B7E-E218E4E843F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B-4DB1-BC2F-E9FD1AEF1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9740D5-5306-49DE-9209-3D5F57356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1393F-FAC3-46E3-AD36-375F057872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0256-A47A-423D-82C1-CE3E34096B80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4D07A-CF56-40BE-B465-D23BBECDE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1B476-0925-4CB1-BBEE-53FE733395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B1B2-ADC1-4F71-9C23-6817A9ACF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1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C73C-14F1-40CA-B155-F93825D6FC6D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D36D-E563-48FB-803B-206164E9C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6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36D-E563-48FB-803B-206164E9C2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2F027-19B2-AF4D-A188-5215541C8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4D9638-0FDB-4306-8A62-C84D2144907E}"/>
              </a:ext>
            </a:extLst>
          </p:cNvPr>
          <p:cNvSpPr/>
          <p:nvPr userDrawn="1"/>
        </p:nvSpPr>
        <p:spPr>
          <a:xfrm>
            <a:off x="838200" y="1119060"/>
            <a:ext cx="5058103" cy="3158650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990E77-0451-46EF-A396-5B466F5E251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7414537"/>
              </p:ext>
            </p:extLst>
          </p:nvPr>
        </p:nvGraphicFramePr>
        <p:xfrm>
          <a:off x="1128110" y="1119060"/>
          <a:ext cx="4463393" cy="297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859BF36-FBB7-4FFA-B5BD-69EA5CDE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585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glow rad="165100">
                    <a:schemeClr val="tx1"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F3EDCB-B646-48B3-BE6A-EA954DEB7ACE}"/>
              </a:ext>
            </a:extLst>
          </p:cNvPr>
          <p:cNvSpPr/>
          <p:nvPr userDrawn="1"/>
        </p:nvSpPr>
        <p:spPr>
          <a:xfrm>
            <a:off x="838201" y="4325882"/>
            <a:ext cx="2501462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AA81C3-5144-4B51-96E7-FC21C502F778}"/>
              </a:ext>
            </a:extLst>
          </p:cNvPr>
          <p:cNvSpPr/>
          <p:nvPr userDrawn="1"/>
        </p:nvSpPr>
        <p:spPr>
          <a:xfrm>
            <a:off x="3394841" y="4325882"/>
            <a:ext cx="2501462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3816F73-ACCE-46D4-A0B3-A961B3EFB1C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5703944"/>
              </p:ext>
            </p:extLst>
          </p:nvPr>
        </p:nvGraphicFramePr>
        <p:xfrm>
          <a:off x="826770" y="4325882"/>
          <a:ext cx="2501462" cy="223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B11C9D-FC09-48CA-A677-B24DC2A4065E}"/>
              </a:ext>
            </a:extLst>
          </p:cNvPr>
          <p:cNvSpPr/>
          <p:nvPr userDrawn="1"/>
        </p:nvSpPr>
        <p:spPr>
          <a:xfrm>
            <a:off x="5951481" y="3397286"/>
            <a:ext cx="5402318" cy="3158650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8FE129-AA90-46A3-AB57-14FA649E8DDD}"/>
              </a:ext>
            </a:extLst>
          </p:cNvPr>
          <p:cNvSpPr/>
          <p:nvPr userDrawn="1"/>
        </p:nvSpPr>
        <p:spPr>
          <a:xfrm>
            <a:off x="5951480" y="1119060"/>
            <a:ext cx="3087417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0EA877-8F02-4C84-BA12-B6F4A22773A6}"/>
              </a:ext>
            </a:extLst>
          </p:cNvPr>
          <p:cNvSpPr/>
          <p:nvPr userDrawn="1"/>
        </p:nvSpPr>
        <p:spPr>
          <a:xfrm>
            <a:off x="9094074" y="1118519"/>
            <a:ext cx="2259725" cy="2231136"/>
          </a:xfrm>
          <a:prstGeom prst="roundRect">
            <a:avLst>
              <a:gd name="adj" fmla="val 2692"/>
            </a:avLst>
          </a:prstGeom>
          <a:gradFill>
            <a:gsLst>
              <a:gs pos="100000">
                <a:schemeClr val="bg2"/>
              </a:gs>
              <a:gs pos="0">
                <a:schemeClr val="bg2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A69DC54-7316-43D9-999B-E0AE3194B5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40359098"/>
              </p:ext>
            </p:extLst>
          </p:nvPr>
        </p:nvGraphicFramePr>
        <p:xfrm>
          <a:off x="5951480" y="3519723"/>
          <a:ext cx="5402318" cy="295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B983F3F-204E-44EB-B324-66B7F827EB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4551885"/>
              </p:ext>
            </p:extLst>
          </p:nvPr>
        </p:nvGraphicFramePr>
        <p:xfrm>
          <a:off x="5951480" y="1117979"/>
          <a:ext cx="3087417" cy="210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1E172787-3353-42B2-8CC4-BA53A7A0DE3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11352751"/>
              </p:ext>
            </p:extLst>
          </p:nvPr>
        </p:nvGraphicFramePr>
        <p:xfrm>
          <a:off x="3394840" y="4310117"/>
          <a:ext cx="2501462" cy="223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565D136F-1591-4DFE-9EB6-572949B6480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75661441"/>
              </p:ext>
            </p:extLst>
          </p:nvPr>
        </p:nvGraphicFramePr>
        <p:xfrm>
          <a:off x="9094074" y="1119389"/>
          <a:ext cx="2259724" cy="223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623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22 0.05935" pathEditMode="relative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05935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3B70AF8-7A40-41EC-8696-26B80027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585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glow rad="165100">
                    <a:schemeClr val="tx1"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AE62E1-C8BB-446B-AD29-C59CCDC9D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650" y="2181225"/>
            <a:ext cx="9410700" cy="2495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13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A2D29-AE08-4E1C-A8BB-1DDC372A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06754-6650-42E5-A16F-CB4906218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D16C-96B0-4589-AB27-3E0141CC7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15BC-6B28-46A0-8F20-1BCD165DBDFC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64510-A39A-441A-863A-DCC5321B4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74F1-490B-4D55-869C-48EB5CA94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DE6C-7292-43E0-8339-2F81A039D3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23082"/>
            <a:ext cx="10639425" cy="3486917"/>
          </a:xfrm>
          <a:solidFill>
            <a:srgbClr val="C00000"/>
          </a:solidFill>
        </p:spPr>
        <p:txBody>
          <a:bodyPr/>
          <a:lstStyle/>
          <a:p>
            <a:r>
              <a:rPr lang="bg-BG" dirty="0"/>
              <a:t>Съвместният одит в България – четири години по-късно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38574" y="5267326"/>
            <a:ext cx="4876801" cy="1228724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bg-BG" dirty="0"/>
          </a:p>
          <a:p>
            <a:endParaRPr lang="bg-BG" dirty="0"/>
          </a:p>
          <a:p>
            <a:r>
              <a:rPr lang="bg-BG" sz="3900" dirty="0"/>
              <a:t>Април 2022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399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23084"/>
            <a:ext cx="11582399" cy="1277116"/>
          </a:xfrm>
        </p:spPr>
        <p:txBody>
          <a:bodyPr/>
          <a:lstStyle/>
          <a:p>
            <a:r>
              <a:rPr lang="bg-BG" sz="3200" dirty="0">
                <a:latin typeface="Calibri" panose="020F0502020204030204" pitchFamily="34" charset="0"/>
                <a:cs typeface="Calibri" panose="020F0502020204030204" pitchFamily="34" charset="0"/>
              </a:rPr>
              <a:t>Според Вас, за вашето предприятие най-подходящата комбинация на двойката одитори, осъществяващи съвместен одит, би била: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5" y="2590799"/>
            <a:ext cx="11582399" cy="3962399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2425" y="2590800"/>
            <a:ext cx="11582399" cy="394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DFE68-7633-4471-A10E-4F82DEA3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255" y="2849731"/>
            <a:ext cx="4256320" cy="35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3"/>
            <a:ext cx="10515600" cy="1229491"/>
          </a:xfrm>
        </p:spPr>
        <p:txBody>
          <a:bodyPr/>
          <a:lstStyle/>
          <a:p>
            <a:r>
              <a:rPr lang="bg-BG" sz="3200" dirty="0">
                <a:latin typeface="Calibri" panose="020F0502020204030204" pitchFamily="34" charset="0"/>
                <a:cs typeface="Calibri" panose="020F0502020204030204" pitchFamily="34" charset="0"/>
              </a:rPr>
              <a:t>Имате ли по-големи затруднения в комуникацията с одиторите при съвместния одит?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3297" y="2075935"/>
            <a:ext cx="9424087" cy="357110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53297" y="2091323"/>
            <a:ext cx="9424087" cy="357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A239A1-750A-487A-9BCD-2A99ADC27EC5}"/>
              </a:ext>
            </a:extLst>
          </p:cNvPr>
          <p:cNvSpPr txBox="1"/>
          <p:nvPr/>
        </p:nvSpPr>
        <p:spPr>
          <a:xfrm>
            <a:off x="5449789" y="3722986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4.1%</a:t>
            </a:r>
          </a:p>
        </p:txBody>
      </p:sp>
    </p:spTree>
    <p:extLst>
      <p:ext uri="{BB962C8B-B14F-4D97-AF65-F5344CB8AC3E}">
        <p14:creationId xmlns:p14="http://schemas.microsoft.com/office/powerpoint/2010/main" val="168209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1147370"/>
          </a:xfrm>
        </p:spPr>
        <p:txBody>
          <a:bodyPr/>
          <a:lstStyle/>
          <a:p>
            <a:r>
              <a:rPr lang="bg-BG" sz="3600" dirty="0"/>
              <a:t>Считате ли, че като цяло ползите от съвместния одит превишават разходите?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1470455"/>
            <a:ext cx="11590638" cy="50291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503" y="1861750"/>
            <a:ext cx="10453815" cy="3847071"/>
          </a:xfrm>
          <a:noFill/>
        </p:spPr>
        <p:txBody>
          <a:bodyPr anchor="t" anchorCtr="0"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71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3"/>
            <a:ext cx="10515600" cy="1159727"/>
          </a:xfrm>
          <a:noFill/>
        </p:spPr>
        <p:txBody>
          <a:bodyPr/>
          <a:lstStyle/>
          <a:p>
            <a:r>
              <a:rPr lang="bg-BG" dirty="0"/>
              <a:t>В обобщение: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8389" y="1670478"/>
            <a:ext cx="10911016" cy="4157792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algn="just"/>
            <a:r>
              <a:rPr lang="bg-BG" sz="3200" dirty="0" smtClean="0"/>
              <a:t>По отношение на конкретни ползи и недостатъци на съвместния одит, сред </a:t>
            </a:r>
            <a:r>
              <a:rPr lang="bg-BG" sz="3200" dirty="0"/>
              <a:t>одитираните дружества преобладават заявените неутрални позиции с известен превес на </a:t>
            </a:r>
            <a:r>
              <a:rPr lang="bg-BG" sz="3200" dirty="0" smtClean="0"/>
              <a:t>позитивните нагласи, тъй като средната </a:t>
            </a:r>
            <a:r>
              <a:rPr lang="bg-BG" sz="3200" dirty="0"/>
              <a:t>бална оценка на положителните страни </a:t>
            </a:r>
            <a:r>
              <a:rPr lang="bg-BG" sz="3200" dirty="0" smtClean="0"/>
              <a:t>(71.67) </a:t>
            </a:r>
            <a:r>
              <a:rPr lang="bg-BG" sz="3200" dirty="0"/>
              <a:t>отчита по-високи стойности от тази на отрицателните страни и трудности (</a:t>
            </a:r>
            <a:r>
              <a:rPr lang="bg-BG" sz="3200" dirty="0" smtClean="0"/>
              <a:t>53.97). Същевременно крайната оценка е, че като цяло ползите не превишават разходите, а това е определящо за цялостното </a:t>
            </a:r>
            <a:r>
              <a:rPr lang="bg-BG" sz="3200" dirty="0"/>
              <a:t>отношение </a:t>
            </a:r>
            <a:r>
              <a:rPr lang="bg-BG" sz="3200"/>
              <a:t>към </a:t>
            </a:r>
            <a:r>
              <a:rPr lang="bg-BG" sz="3200" smtClean="0"/>
              <a:t>съвместния одит.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796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460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323084"/>
            <a:ext cx="10487025" cy="1124716"/>
          </a:xfrm>
          <a:solidFill>
            <a:srgbClr val="CC0000"/>
          </a:solidFill>
        </p:spPr>
        <p:txBody>
          <a:bodyPr/>
          <a:lstStyle/>
          <a:p>
            <a:r>
              <a:rPr lang="bg-BG" dirty="0"/>
              <a:t>ПЪРВИ   ПАНЕЛ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bg-BG" dirty="0"/>
              <a:t>КАКВО МИСЛЯТ КЛИЕНТИТЕ?</a:t>
            </a:r>
          </a:p>
        </p:txBody>
      </p:sp>
    </p:spTree>
    <p:extLst>
      <p:ext uri="{BB962C8B-B14F-4D97-AF65-F5344CB8AC3E}">
        <p14:creationId xmlns:p14="http://schemas.microsoft.com/office/powerpoint/2010/main" val="384638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953266"/>
          </a:xfrm>
        </p:spPr>
        <p:txBody>
          <a:bodyPr/>
          <a:lstStyle/>
          <a:p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АНКЕТНО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ПРОУЧВАНЕ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7300" y="2181224"/>
            <a:ext cx="9610726" cy="3152775"/>
          </a:xfrm>
        </p:spPr>
        <p:txBody>
          <a:bodyPr>
            <a:normAutofit/>
          </a:bodyPr>
          <a:lstStyle/>
          <a:p>
            <a:pPr algn="just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Обхваща представители и на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трите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групи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предприятия,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подлежащи на съвместен одит – кредитни институции,  застрахователни и  презастрахователни дружества и пенсионно осигурителни дружества 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310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159"/>
            <a:ext cx="10515600" cy="1620016"/>
          </a:xfrm>
        </p:spPr>
        <p:txBody>
          <a:bodyPr/>
          <a:lstStyle/>
          <a:p>
            <a:r>
              <a:rPr lang="bg-BG" sz="3200" dirty="0"/>
              <a:t>Четирите най-често посочвани характеристики, които формират съдържанието на съвместния одит са: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90650" y="1781176"/>
            <a:ext cx="9448800" cy="3932452"/>
          </a:xfrm>
        </p:spPr>
        <p:txBody>
          <a:bodyPr/>
          <a:lstStyle/>
          <a:p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26782"/>
              </p:ext>
            </p:extLst>
          </p:nvPr>
        </p:nvGraphicFramePr>
        <p:xfrm>
          <a:off x="1262062" y="1770278"/>
          <a:ext cx="9705975" cy="4556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8954">
                  <a:extLst>
                    <a:ext uri="{9D8B030D-6E8A-4147-A177-3AD203B41FA5}">
                      <a16:colId xmlns:a16="http://schemas.microsoft.com/office/drawing/2014/main" val="335962857"/>
                    </a:ext>
                  </a:extLst>
                </a:gridCol>
                <a:gridCol w="1247021">
                  <a:extLst>
                    <a:ext uri="{9D8B030D-6E8A-4147-A177-3AD203B41FA5}">
                      <a16:colId xmlns:a16="http://schemas.microsoft.com/office/drawing/2014/main" val="1260581577"/>
                    </a:ext>
                  </a:extLst>
                </a:gridCol>
              </a:tblGrid>
              <a:tr h="706222">
                <a:tc>
                  <a:txBody>
                    <a:bodyPr/>
                    <a:lstStyle/>
                    <a:p>
                      <a:pPr algn="ctr" fontAlgn="b"/>
                      <a:r>
                        <a:rPr lang="bg-BG" sz="3200" b="1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Основни характеристики на съвместния одит:</a:t>
                      </a:r>
                      <a:endParaRPr lang="bg-BG" sz="3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>
                    <a:solidFill>
                      <a:srgbClr val="C6D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>
                    <a:solidFill>
                      <a:srgbClr val="C6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016577"/>
                  </a:ext>
                </a:extLst>
              </a:tr>
              <a:tr h="827757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1</a:t>
                      </a:r>
                      <a:r>
                        <a:rPr lang="bg-BG" sz="24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.Съвместно издаване на одиторски доклад върху одитирания отчет </a:t>
                      </a:r>
                      <a:endParaRPr lang="bg-BG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91.70%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/>
                </a:tc>
                <a:extLst>
                  <a:ext uri="{0D108BD9-81ED-4DB2-BD59-A6C34878D82A}">
                    <a16:rowId xmlns:a16="http://schemas.microsoft.com/office/drawing/2014/main" val="601725750"/>
                  </a:ext>
                </a:extLst>
              </a:tr>
              <a:tr h="1354927">
                <a:tc>
                  <a:txBody>
                    <a:bodyPr/>
                    <a:lstStyle/>
                    <a:p>
                      <a:pPr algn="l" fontAlgn="b"/>
                      <a:r>
                        <a:rPr lang="bg-BG" sz="2400" u="none" strike="noStrike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</a:t>
                      </a:r>
                      <a:r>
                        <a:rPr lang="bg-BG" sz="24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.Процедурите по приемане на клиента и ангажимента, оценка на риска, контролът върху качеството на ангажимента, както и комуникацията с лицата, натоварени с общо управление и оценка на резултатите от одита се изпълняват съвместно </a:t>
                      </a:r>
                      <a:endParaRPr lang="bg-BG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83.30%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54778"/>
                  </a:ext>
                </a:extLst>
              </a:tr>
              <a:tr h="448356">
                <a:tc>
                  <a:txBody>
                    <a:bodyPr/>
                    <a:lstStyle/>
                    <a:p>
                      <a:pPr algn="l" fontAlgn="b"/>
                      <a:r>
                        <a:rPr lang="bg-BG" sz="2400" u="none" strike="noStrike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3</a:t>
                      </a:r>
                      <a:r>
                        <a:rPr lang="bg-BG" sz="24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.Солидарна отговорност за изразеното одиторско мнение</a:t>
                      </a:r>
                      <a:endParaRPr lang="bg-BG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66.70%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/>
                </a:tc>
                <a:extLst>
                  <a:ext uri="{0D108BD9-81ED-4DB2-BD59-A6C34878D82A}">
                    <a16:rowId xmlns:a16="http://schemas.microsoft.com/office/drawing/2014/main" val="1930651289"/>
                  </a:ext>
                </a:extLst>
              </a:tr>
              <a:tr h="1059174">
                <a:tc>
                  <a:txBody>
                    <a:bodyPr/>
                    <a:lstStyle/>
                    <a:p>
                      <a:pPr algn="l" fontAlgn="b"/>
                      <a:r>
                        <a:rPr lang="bg-BG" sz="2400" u="none" strike="noStrike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4</a:t>
                      </a:r>
                      <a:r>
                        <a:rPr lang="bg-BG" sz="24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.Одиторските процедури се изпълняват  поотделно от съвместните одитори на база на договореното разпределение на работата</a:t>
                      </a:r>
                      <a:endParaRPr lang="bg-BG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66.70%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41" marR="7041" marT="7041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02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323084"/>
            <a:ext cx="10525125" cy="829442"/>
          </a:xfrm>
        </p:spPr>
        <p:txBody>
          <a:bodyPr/>
          <a:lstStyle/>
          <a:p>
            <a:r>
              <a:rPr lang="bg-BG" sz="3600" dirty="0"/>
              <a:t>Положителни</a:t>
            </a:r>
            <a:r>
              <a:rPr lang="ru-RU" sz="3600" dirty="0"/>
              <a:t> </a:t>
            </a:r>
            <a:r>
              <a:rPr lang="bg-BG" sz="3600" dirty="0"/>
              <a:t>страни</a:t>
            </a:r>
            <a:r>
              <a:rPr lang="ru-RU" sz="3600" dirty="0"/>
              <a:t> на </a:t>
            </a:r>
            <a:r>
              <a:rPr lang="bg-BG" sz="3600" dirty="0"/>
              <a:t>съвместния</a:t>
            </a:r>
            <a:r>
              <a:rPr lang="ru-RU" sz="3600" dirty="0"/>
              <a:t> </a:t>
            </a:r>
            <a:r>
              <a:rPr lang="bg-BG" sz="3600" dirty="0"/>
              <a:t>одит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6726" y="1266824"/>
            <a:ext cx="11325224" cy="519112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90462"/>
              </p:ext>
            </p:extLst>
          </p:nvPr>
        </p:nvGraphicFramePr>
        <p:xfrm>
          <a:off x="6661837" y="1152527"/>
          <a:ext cx="527479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790">
                  <a:extLst>
                    <a:ext uri="{9D8B030D-6E8A-4147-A177-3AD203B41FA5}">
                      <a16:colId xmlns:a16="http://schemas.microsoft.com/office/drawing/2014/main" val="1947239966"/>
                    </a:ext>
                  </a:extLst>
                </a:gridCol>
              </a:tblGrid>
              <a:tr h="5445981">
                <a:tc>
                  <a:txBody>
                    <a:bodyPr/>
                    <a:lstStyle/>
                    <a:p>
                      <a:endParaRPr lang="ru-RU" b="0" dirty="0"/>
                    </a:p>
                    <a:p>
                      <a:r>
                        <a:rPr lang="ru-RU" sz="2000" b="0" dirty="0"/>
                        <a:t>1. </a:t>
                      </a:r>
                      <a:r>
                        <a:rPr lang="bg-BG" sz="2000" b="0" noProof="0" dirty="0"/>
                        <a:t>Повишава доверието на инвеститорите</a:t>
                      </a:r>
                    </a:p>
                    <a:p>
                      <a:r>
                        <a:rPr lang="bg-BG" sz="2000" b="0" noProof="0" dirty="0"/>
                        <a:t>2. Повишава качеството на одитите</a:t>
                      </a:r>
                    </a:p>
                    <a:p>
                      <a:r>
                        <a:rPr lang="bg-BG" sz="2000" b="0" noProof="0" dirty="0"/>
                        <a:t>3. Дава възможност на повече регистрирани одитори да излязат на пазара като редуцира концентрацията на пазара</a:t>
                      </a:r>
                    </a:p>
                    <a:p>
                      <a:r>
                        <a:rPr lang="bg-BG" sz="2000" b="0" noProof="0" dirty="0"/>
                        <a:t>4. Намалява се възможността от компрометиране на независимостта</a:t>
                      </a:r>
                    </a:p>
                    <a:p>
                      <a:r>
                        <a:rPr lang="bg-BG" sz="2000" b="0" noProof="0" dirty="0"/>
                        <a:t>5. Позволява трансфер на технологии и съдейства за популяризиране на добрите практики</a:t>
                      </a:r>
                    </a:p>
                    <a:p>
                      <a:r>
                        <a:rPr lang="bg-BG" sz="2000" b="0" noProof="0" dirty="0"/>
                        <a:t>6. Увеличава  експертния потенциал</a:t>
                      </a:r>
                    </a:p>
                    <a:p>
                      <a:r>
                        <a:rPr lang="bg-BG" sz="2000" b="0" noProof="0" dirty="0"/>
                        <a:t>7. Намалява специфичния </a:t>
                      </a:r>
                      <a:r>
                        <a:rPr lang="bg-BG" sz="2000" b="0" noProof="0" dirty="0" err="1"/>
                        <a:t>извадков</a:t>
                      </a:r>
                      <a:r>
                        <a:rPr lang="bg-BG" sz="2000" b="0" noProof="0" dirty="0"/>
                        <a:t> риск поради увеличаване обема на извадките и получаване на по-представителна информация</a:t>
                      </a:r>
                    </a:p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927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2" y="1582565"/>
            <a:ext cx="6190736" cy="45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1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71450"/>
            <a:ext cx="10858500" cy="990600"/>
          </a:xfrm>
        </p:spPr>
        <p:txBody>
          <a:bodyPr/>
          <a:lstStyle/>
          <a:p>
            <a:r>
              <a:rPr lang="bg-BG" sz="3600" dirty="0"/>
              <a:t>Отрицателни страни и трудности пред съвместния одит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23092"/>
              </p:ext>
            </p:extLst>
          </p:nvPr>
        </p:nvGraphicFramePr>
        <p:xfrm>
          <a:off x="7096126" y="1314450"/>
          <a:ext cx="4724399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399">
                  <a:extLst>
                    <a:ext uri="{9D8B030D-6E8A-4147-A177-3AD203B41FA5}">
                      <a16:colId xmlns:a16="http://schemas.microsoft.com/office/drawing/2014/main" val="613012018"/>
                    </a:ext>
                  </a:extLst>
                </a:gridCol>
              </a:tblGrid>
              <a:tr h="48672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1. </a:t>
                      </a:r>
                      <a:r>
                        <a:rPr lang="bg-BG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Трудности с комуникацията между одиторите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Трудности с комуникацията с клиента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Възможността някои аспекти на одиторската работа да бъдат дублирани, а други пропуснати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Трудности със съвместяването на различни методологии, прилагани от двамата одитори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Трудности с разпределението на работата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По-голяма ангажираност от страна на клиента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Повишаване на разходите за одит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Ограничава възможността да бъдат предоставяни допълнителни услуги</a:t>
                      </a:r>
                      <a:endParaRPr lang="bg-BG" sz="2000" b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6421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71626"/>
            <a:ext cx="6419850" cy="432435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63076"/>
              </p:ext>
            </p:extLst>
          </p:nvPr>
        </p:nvGraphicFramePr>
        <p:xfrm>
          <a:off x="152400" y="6105525"/>
          <a:ext cx="6905625" cy="70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05625">
                  <a:extLst>
                    <a:ext uri="{9D8B030D-6E8A-4147-A177-3AD203B41FA5}">
                      <a16:colId xmlns:a16="http://schemas.microsoft.com/office/drawing/2014/main" val="1314867978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r>
                        <a:rPr lang="bg-BG" sz="2000" b="1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Абсолютен</a:t>
                      </a:r>
                      <a:r>
                        <a:rPr lang="bg-BG" sz="2000" b="1" baseline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„фаворит“ е повишаване разходите за одит</a:t>
                      </a:r>
                      <a:endParaRPr lang="bg-BG" sz="2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83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6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D306-6E08-433A-8017-229BCEF5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8" y="323083"/>
            <a:ext cx="11570677" cy="1206779"/>
          </a:xfrm>
        </p:spPr>
        <p:txBody>
          <a:bodyPr/>
          <a:lstStyle/>
          <a:p>
            <a:r>
              <a:rPr lang="bg-BG" sz="3200" dirty="0"/>
              <a:t>Как разпределят работата двамата одитори, изпълняващи  съвместен одит във Вашето предприятие?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5363309"/>
            <a:ext cx="10572750" cy="1047016"/>
          </a:xfrm>
        </p:spPr>
        <p:txBody>
          <a:bodyPr>
            <a:normAutofit/>
          </a:bodyPr>
          <a:lstStyle/>
          <a:p>
            <a:endParaRPr lang="bg-BG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9862"/>
            <a:ext cx="10572750" cy="433029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39386"/>
              </p:ext>
            </p:extLst>
          </p:nvPr>
        </p:nvGraphicFramePr>
        <p:xfrm>
          <a:off x="838200" y="5363310"/>
          <a:ext cx="10572750" cy="112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0">
                  <a:extLst>
                    <a:ext uri="{9D8B030D-6E8A-4147-A177-3AD203B41FA5}">
                      <a16:colId xmlns:a16="http://schemas.microsoft.com/office/drawing/2014/main" val="803316535"/>
                    </a:ext>
                  </a:extLst>
                </a:gridCol>
              </a:tblGrid>
              <a:tr h="1123216">
                <a:tc>
                  <a:txBody>
                    <a:bodyPr/>
                    <a:lstStyle/>
                    <a:p>
                      <a:r>
                        <a:rPr lang="bg-BG" sz="2400" noProof="0" dirty="0"/>
                        <a:t>Извод: Все още има резерви в достигане на пълно разбиране за начина на разпределяне на работата (ролята на ОК)</a:t>
                      </a:r>
                    </a:p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759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BE8004-23C2-4EC8-BFC9-E772320D83CD}"/>
              </a:ext>
            </a:extLst>
          </p:cNvPr>
          <p:cNvSpPr txBox="1"/>
          <p:nvPr/>
        </p:nvSpPr>
        <p:spPr>
          <a:xfrm>
            <a:off x="4606411" y="2475031"/>
            <a:ext cx="640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232356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"/>
            <a:ext cx="11658600" cy="1971674"/>
          </a:xfrm>
        </p:spPr>
        <p:txBody>
          <a:bodyPr/>
          <a:lstStyle/>
          <a:p>
            <a:r>
              <a:rPr lang="bg-BG" sz="2800" dirty="0"/>
              <a:t>Според Вас, твърдението, че „ Всеки съвместен одитор е отговорен за работата на другите съвместни одитори и отговорността му не може да бъде ограничавана заради небрежност или лошо качество на работата на друг съвместен одитор“ е: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95500" y="2171699"/>
            <a:ext cx="8448676" cy="2676526"/>
          </a:xfrm>
          <a:solidFill>
            <a:schemeClr val="tx1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66825" y="1895474"/>
            <a:ext cx="9477375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226"/>
              </p:ext>
            </p:extLst>
          </p:nvPr>
        </p:nvGraphicFramePr>
        <p:xfrm>
          <a:off x="742950" y="5810250"/>
          <a:ext cx="10629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9900">
                  <a:extLst>
                    <a:ext uri="{9D8B030D-6E8A-4147-A177-3AD203B41FA5}">
                      <a16:colId xmlns:a16="http://schemas.microsoft.com/office/drawing/2014/main" val="288913345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r>
                        <a:rPr lang="bg-BG" sz="2000" dirty="0"/>
                        <a:t>Извод: Като цяло</a:t>
                      </a:r>
                      <a:r>
                        <a:rPr lang="bg-BG" sz="2000" baseline="0" dirty="0"/>
                        <a:t> клиентите демонстрират добро разбиране на спецификите на съвместния одит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632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2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23083"/>
            <a:ext cx="11706225" cy="1743842"/>
          </a:xfrm>
        </p:spPr>
        <p:txBody>
          <a:bodyPr/>
          <a:lstStyle/>
          <a:p>
            <a:r>
              <a:rPr lang="bg-BG" sz="3200" dirty="0"/>
              <a:t>Следва ли съвместните одитори да осигуряват един на друг неограничен достъп до одиторската документация за извършване и документиране на взаимен преглед на изпълнената от тях работа?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00" y="2276558"/>
            <a:ext cx="10354705" cy="43611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4355" y="2603157"/>
            <a:ext cx="9341709" cy="3385751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bg-BG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E4A44-E3B0-44A6-8BFC-C54EE817C7BC}"/>
              </a:ext>
            </a:extLst>
          </p:cNvPr>
          <p:cNvSpPr txBox="1"/>
          <p:nvPr/>
        </p:nvSpPr>
        <p:spPr>
          <a:xfrm>
            <a:off x="4988009" y="4149377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4.15%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E87E0-1CAF-44FC-A074-10BF1075F097}"/>
              </a:ext>
            </a:extLst>
          </p:cNvPr>
          <p:cNvSpPr txBox="1"/>
          <p:nvPr/>
        </p:nvSpPr>
        <p:spPr>
          <a:xfrm>
            <a:off x="4925865" y="3892920"/>
            <a:ext cx="83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4.15%</a:t>
            </a:r>
          </a:p>
        </p:txBody>
      </p:sp>
    </p:spTree>
    <p:extLst>
      <p:ext uri="{BB962C8B-B14F-4D97-AF65-F5344CB8AC3E}">
        <p14:creationId xmlns:p14="http://schemas.microsoft.com/office/powerpoint/2010/main" val="346943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FF6D01"/>
      </a:accent5>
      <a:accent6>
        <a:srgbClr val="46BDC6"/>
      </a:accent6>
      <a:hlink>
        <a:srgbClr val="1155CC"/>
      </a:hlink>
      <a:folHlink>
        <a:srgbClr val="1155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2850B8-A1DA-4DFC-9C77-D28AB9FBE0A6}" vid="{D6AB704A-43AE-404B-B3DF-0B6869890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3B5FCBA-58E2-418B-BC37-94F2B75CE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F9D0DE-5438-4F73-A02C-355CC06D1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826193-A1B8-45EE-8171-6A589D406959}">
  <ds:schemaRefs>
    <ds:schemaRef ds:uri="71af3243-3dd4-4a8d-8c0d-dd76da1f02a5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Six chart dashboard</Template>
  <TotalTime>0</TotalTime>
  <Words>551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Съвместният одит в България – четири години по-късно</vt:lpstr>
      <vt:lpstr>ПЪРВИ   ПАНЕЛ</vt:lpstr>
      <vt:lpstr>АНКЕТНО  ПРОУЧВАНЕ</vt:lpstr>
      <vt:lpstr>Четирите най-често посочвани характеристики, които формират съдържанието на съвместния одит са:</vt:lpstr>
      <vt:lpstr>Положителни страни на съвместния одит</vt:lpstr>
      <vt:lpstr>Отрицателни страни и трудности пред съвместния одит</vt:lpstr>
      <vt:lpstr>Как разпределят работата двамата одитори, изпълняващи  съвместен одит във Вашето предприятие?</vt:lpstr>
      <vt:lpstr>Според Вас, твърдението, че „ Всеки съвместен одитор е отговорен за работата на другите съвместни одитори и отговорността му не може да бъде ограничавана заради небрежност или лошо качество на работата на друг съвместен одитор“ е:</vt:lpstr>
      <vt:lpstr>Следва ли съвместните одитори да осигуряват един на друг неограничен достъп до одиторската документация за извършване и документиране на взаимен преглед на изпълнената от тях работа?</vt:lpstr>
      <vt:lpstr>Според Вас, за вашето предприятие най-подходящата комбинация на двойката одитори, осъществяващи съвместен одит, би била:</vt:lpstr>
      <vt:lpstr>Имате ли по-големи затруднения в комуникацията с одиторите при съвместния одит?</vt:lpstr>
      <vt:lpstr>Считате ли, че като цяло ползите от съвместния одит превишават разходите?</vt:lpstr>
      <vt:lpstr>В обобщение: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2022-03-13T12:50:43Z</dcterms:created>
  <dcterms:modified xsi:type="dcterms:W3CDTF">2022-03-18T15:04:14Z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