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264" r:id="rId6"/>
    <p:sldId id="272" r:id="rId7"/>
    <p:sldId id="273" r:id="rId8"/>
    <p:sldId id="274" r:id="rId9"/>
    <p:sldId id="275" r:id="rId10"/>
    <p:sldId id="276" r:id="rId11"/>
    <p:sldId id="267" r:id="rId12"/>
    <p:sldId id="266" r:id="rId13"/>
    <p:sldId id="277" r:id="rId14"/>
    <p:sldId id="278" r:id="rId15"/>
    <p:sldId id="279" r:id="rId16"/>
    <p:sldId id="280" r:id="rId17"/>
    <p:sldId id="271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0000"/>
    <a:srgbClr val="FFFFFF"/>
    <a:srgbClr val="F8F9FE"/>
    <a:srgbClr val="C6D1F0"/>
    <a:srgbClr val="E9EDFD"/>
    <a:srgbClr val="F6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8-445B-A8CC-92BE541CC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8-445B-A8CC-92BE541CC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78-445B-A8CC-92BE541CC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7471160"/>
        <c:axId val="497480672"/>
      </c:barChart>
      <c:catAx>
        <c:axId val="4974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80672"/>
        <c:crosses val="autoZero"/>
        <c:auto val="1"/>
        <c:lblAlgn val="ctr"/>
        <c:lblOffset val="100"/>
        <c:noMultiLvlLbl val="0"/>
      </c:catAx>
      <c:valAx>
        <c:axId val="4974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2-304B-B364-C90DE7A44D5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F2-304B-B364-C90DE7A44D5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F2-304B-B364-C90DE7A44D5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F2-304B-B364-C90DE7A44D5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6-4E24-B9B6-B6C7BA5A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4-4F31-8AEE-556C441A54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4-4F31-8AEE-556C441A5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877008"/>
        <c:axId val="534872744"/>
      </c:areaChart>
      <c:dateAx>
        <c:axId val="534877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72744"/>
        <c:crosses val="autoZero"/>
        <c:auto val="1"/>
        <c:lblOffset val="100"/>
        <c:baseTimeUnit val="days"/>
      </c:dateAx>
      <c:valAx>
        <c:axId val="53487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77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D0-4F26-9BFD-DE448A7DB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913872"/>
        <c:axId val="684914528"/>
      </c:scatterChart>
      <c:valAx>
        <c:axId val="68491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14528"/>
        <c:crosses val="autoZero"/>
        <c:crossBetween val="midCat"/>
      </c:valAx>
      <c:valAx>
        <c:axId val="6849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1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34-49D9-8ADE-E7B4694BB660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34-49D9-8ADE-E7B4694BB660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34-49D9-8ADE-E7B4694BB660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34-49D9-8ADE-E7B4694BB66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34-49D9-8ADE-E7B4694B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</a:t>
            </a:r>
            <a:r>
              <a:rPr lang="en-US" baseline="0" dirty="0">
                <a:solidFill>
                  <a:schemeClr val="tx1"/>
                </a:solidFill>
              </a:rPr>
              <a:t> Title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09747916117192"/>
          <c:y val="3.4128353782577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6046614542307E-2"/>
          <c:y val="0.22804565997518034"/>
          <c:w val="0.93817829080011539"/>
          <c:h val="0.478636456713692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E9-5843-8B7E-E218E4E843F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E9-5843-8B7E-E218E4E843F8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E9-5843-8B7E-E218E4E843F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E9-5843-8B7E-E218E4E843F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B-4DB1-BC2F-E9FD1AEF1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9740D5-5306-49DE-9209-3D5F57356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1393F-FAC3-46E3-AD36-375F05787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0256-A47A-423D-82C1-CE3E34096B80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4D07A-CF56-40BE-B465-D23BBECDE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1B476-0925-4CB1-BBEE-53FE73339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B1B2-ADC1-4F71-9C23-6817A9ACF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C73C-14F1-40CA-B155-F93825D6FC6D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D36D-E563-48FB-803B-206164E9C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36D-E563-48FB-803B-206164E9C2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2F027-19B2-AF4D-A188-5215541C8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D9638-0FDB-4306-8A62-C84D2144907E}"/>
              </a:ext>
            </a:extLst>
          </p:cNvPr>
          <p:cNvSpPr/>
          <p:nvPr userDrawn="1"/>
        </p:nvSpPr>
        <p:spPr>
          <a:xfrm>
            <a:off x="838200" y="1119060"/>
            <a:ext cx="5058103" cy="3158650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990E77-0451-46EF-A396-5B466F5E251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7414537"/>
              </p:ext>
            </p:extLst>
          </p:nvPr>
        </p:nvGraphicFramePr>
        <p:xfrm>
          <a:off x="1128110" y="1119060"/>
          <a:ext cx="4463393" cy="297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859BF36-FBB7-4FFA-B5BD-69EA5CDE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585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glow rad="165100">
                    <a:schemeClr val="tx1"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F3EDCB-B646-48B3-BE6A-EA954DEB7ACE}"/>
              </a:ext>
            </a:extLst>
          </p:cNvPr>
          <p:cNvSpPr/>
          <p:nvPr userDrawn="1"/>
        </p:nvSpPr>
        <p:spPr>
          <a:xfrm>
            <a:off x="838201" y="4325882"/>
            <a:ext cx="2501462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AA81C3-5144-4B51-96E7-FC21C502F778}"/>
              </a:ext>
            </a:extLst>
          </p:cNvPr>
          <p:cNvSpPr/>
          <p:nvPr userDrawn="1"/>
        </p:nvSpPr>
        <p:spPr>
          <a:xfrm>
            <a:off x="3394841" y="4325882"/>
            <a:ext cx="2501462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3816F73-ACCE-46D4-A0B3-A961B3EFB1C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5703944"/>
              </p:ext>
            </p:extLst>
          </p:nvPr>
        </p:nvGraphicFramePr>
        <p:xfrm>
          <a:off x="826770" y="4325882"/>
          <a:ext cx="2501462" cy="22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B11C9D-FC09-48CA-A677-B24DC2A4065E}"/>
              </a:ext>
            </a:extLst>
          </p:cNvPr>
          <p:cNvSpPr/>
          <p:nvPr userDrawn="1"/>
        </p:nvSpPr>
        <p:spPr>
          <a:xfrm>
            <a:off x="5951481" y="3397286"/>
            <a:ext cx="5402318" cy="3158650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8FE129-AA90-46A3-AB57-14FA649E8DDD}"/>
              </a:ext>
            </a:extLst>
          </p:cNvPr>
          <p:cNvSpPr/>
          <p:nvPr userDrawn="1"/>
        </p:nvSpPr>
        <p:spPr>
          <a:xfrm>
            <a:off x="5951480" y="1119060"/>
            <a:ext cx="3087417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0EA877-8F02-4C84-BA12-B6F4A22773A6}"/>
              </a:ext>
            </a:extLst>
          </p:cNvPr>
          <p:cNvSpPr/>
          <p:nvPr userDrawn="1"/>
        </p:nvSpPr>
        <p:spPr>
          <a:xfrm>
            <a:off x="9094074" y="1118519"/>
            <a:ext cx="2259725" cy="2231136"/>
          </a:xfrm>
          <a:prstGeom prst="roundRect">
            <a:avLst>
              <a:gd name="adj" fmla="val 2692"/>
            </a:avLst>
          </a:prstGeom>
          <a:gradFill>
            <a:gsLst>
              <a:gs pos="100000">
                <a:schemeClr val="bg2"/>
              </a:gs>
              <a:gs pos="0">
                <a:schemeClr val="bg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A69DC54-7316-43D9-999B-E0AE3194B5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40359098"/>
              </p:ext>
            </p:extLst>
          </p:nvPr>
        </p:nvGraphicFramePr>
        <p:xfrm>
          <a:off x="5951480" y="3519723"/>
          <a:ext cx="5402318" cy="29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983F3F-204E-44EB-B324-66B7F827EB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4551885"/>
              </p:ext>
            </p:extLst>
          </p:nvPr>
        </p:nvGraphicFramePr>
        <p:xfrm>
          <a:off x="5951480" y="1117979"/>
          <a:ext cx="3087417" cy="210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1E172787-3353-42B2-8CC4-BA53A7A0DE3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11352751"/>
              </p:ext>
            </p:extLst>
          </p:nvPr>
        </p:nvGraphicFramePr>
        <p:xfrm>
          <a:off x="3394840" y="4310117"/>
          <a:ext cx="2501462" cy="22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65D136F-1591-4DFE-9EB6-572949B6480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75661441"/>
              </p:ext>
            </p:extLst>
          </p:nvPr>
        </p:nvGraphicFramePr>
        <p:xfrm>
          <a:off x="9094074" y="1119389"/>
          <a:ext cx="2259724" cy="223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623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2 0.05935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0593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B70AF8-7A40-41EC-8696-26B80027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585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glow rad="165100">
                    <a:schemeClr val="tx1"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AE62E1-C8BB-446B-AD29-C59CCDC9D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2181225"/>
            <a:ext cx="9410700" cy="249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13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A2D29-AE08-4E1C-A8BB-1DDC372A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06754-6650-42E5-A16F-CB490621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D16C-96B0-4589-AB27-3E0141CC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15BC-6B28-46A0-8F20-1BCD165DBDFC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64510-A39A-441A-863A-DCC5321B4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74F1-490B-4D55-869C-48EB5CA94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DE6C-7292-43E0-8339-2F81A039D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323084"/>
            <a:ext cx="10487025" cy="1124716"/>
          </a:xfrm>
          <a:solidFill>
            <a:srgbClr val="CC0000"/>
          </a:solidFill>
        </p:spPr>
        <p:txBody>
          <a:bodyPr/>
          <a:lstStyle/>
          <a:p>
            <a:r>
              <a:rPr lang="bg-BG" dirty="0"/>
              <a:t>ВТОРИ   ПАНЕЛ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bg-BG" dirty="0"/>
              <a:t>КАКВО МИСЛЯТ ОДИТОРИТЕ?</a:t>
            </a:r>
          </a:p>
        </p:txBody>
      </p:sp>
    </p:spTree>
    <p:extLst>
      <p:ext uri="{BB962C8B-B14F-4D97-AF65-F5344CB8AC3E}">
        <p14:creationId xmlns:p14="http://schemas.microsoft.com/office/powerpoint/2010/main" val="384638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1391416"/>
          </a:xfrm>
        </p:spPr>
        <p:txBody>
          <a:bodyPr/>
          <a:lstStyle/>
          <a:p>
            <a:r>
              <a:rPr lang="bg-BG" sz="3200" dirty="0"/>
              <a:t>Съгласни ли сте с твърдението, че </a:t>
            </a:r>
            <a:r>
              <a:rPr lang="ru-RU" sz="3200" dirty="0"/>
              <a:t> </a:t>
            </a:r>
            <a:r>
              <a:rPr lang="bg-BG" sz="3200" dirty="0"/>
              <a:t>равностойни</a:t>
            </a:r>
            <a:r>
              <a:rPr lang="ru-RU" sz="3200" dirty="0"/>
              <a:t> по </a:t>
            </a:r>
            <a:r>
              <a:rPr lang="bg-BG" sz="3200" dirty="0"/>
              <a:t>големина</a:t>
            </a:r>
            <a:r>
              <a:rPr lang="ru-RU" sz="3200" dirty="0"/>
              <a:t> </a:t>
            </a:r>
            <a:r>
              <a:rPr lang="bg-BG" sz="3200" dirty="0"/>
              <a:t>одиторски дружества, участващи в одита, действат по-ефективно?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95374" y="2181225"/>
            <a:ext cx="10515600" cy="356616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374" y="2181225"/>
            <a:ext cx="10515600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3127A-164F-426C-B59A-4257EBBCB80A}"/>
              </a:ext>
            </a:extLst>
          </p:cNvPr>
          <p:cNvSpPr txBox="1"/>
          <p:nvPr/>
        </p:nvSpPr>
        <p:spPr>
          <a:xfrm>
            <a:off x="5060273" y="336463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>
                <a:solidFill>
                  <a:schemeClr val="bg2"/>
                </a:solidFill>
              </a:rPr>
              <a:t>5.6%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85CA7-75E2-4054-8128-6166F95843C8}"/>
              </a:ext>
            </a:extLst>
          </p:cNvPr>
          <p:cNvSpPr txBox="1"/>
          <p:nvPr/>
        </p:nvSpPr>
        <p:spPr>
          <a:xfrm>
            <a:off x="5168284" y="374785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>
                <a:solidFill>
                  <a:schemeClr val="bg2"/>
                </a:solidFill>
              </a:rPr>
              <a:t>5.6%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3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4" y="323084"/>
            <a:ext cx="10506075" cy="1524766"/>
          </a:xfrm>
        </p:spPr>
        <p:txBody>
          <a:bodyPr/>
          <a:lstStyle/>
          <a:p>
            <a:r>
              <a:rPr lang="bg-BG" sz="2800" dirty="0">
                <a:solidFill>
                  <a:srgbClr val="FFFFFF"/>
                </a:solidFill>
                <a:effectLst>
                  <a:glow rad="165100">
                    <a:srgbClr val="000000">
                      <a:alpha val="30000"/>
                    </a:srgbClr>
                  </a:glow>
                </a:effectLst>
              </a:rPr>
              <a:t>Съгласни ли сте с твърдението, че </a:t>
            </a:r>
            <a:r>
              <a:rPr lang="bg-BG" sz="2800" dirty="0"/>
              <a:t>единият</a:t>
            </a:r>
            <a:r>
              <a:rPr lang="ru-RU" sz="2800" dirty="0"/>
              <a:t> от </a:t>
            </a:r>
            <a:r>
              <a:rPr lang="bg-BG" sz="2800" dirty="0"/>
              <a:t>двамата</a:t>
            </a:r>
            <a:r>
              <a:rPr lang="ru-RU" sz="2800" dirty="0"/>
              <a:t> </a:t>
            </a:r>
            <a:r>
              <a:rPr lang="bg-BG" sz="2800" dirty="0"/>
              <a:t>регистрирани</a:t>
            </a:r>
            <a:r>
              <a:rPr lang="ru-RU" sz="2800" dirty="0"/>
              <a:t> </a:t>
            </a:r>
            <a:r>
              <a:rPr lang="bg-BG" sz="2800" dirty="0"/>
              <a:t>одитори, осъществяващи съвместен одит, трябва да носи по-голяма отговорност, за което да получава и по-голямо възнаграждение?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81074" y="2181225"/>
            <a:ext cx="10515600" cy="36576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1074" y="2181226"/>
            <a:ext cx="10515600" cy="365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844E9-DD01-4729-95BF-375FB9D98536}"/>
              </a:ext>
            </a:extLst>
          </p:cNvPr>
          <p:cNvSpPr txBox="1"/>
          <p:nvPr/>
        </p:nvSpPr>
        <p:spPr>
          <a:xfrm>
            <a:off x="4927105" y="378511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5.5%</a:t>
            </a:r>
          </a:p>
        </p:txBody>
      </p:sp>
    </p:spTree>
    <p:extLst>
      <p:ext uri="{BB962C8B-B14F-4D97-AF65-F5344CB8AC3E}">
        <p14:creationId xmlns:p14="http://schemas.microsoft.com/office/powerpoint/2010/main" val="18281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082"/>
            <a:ext cx="10925175" cy="1677168"/>
          </a:xfrm>
        </p:spPr>
        <p:txBody>
          <a:bodyPr/>
          <a:lstStyle/>
          <a:p>
            <a:r>
              <a:rPr lang="bg-BG" sz="2800" dirty="0"/>
              <a:t>Смятате ли, че въз основа на опита от изминалите години се идентифицира необходимост от промени в действащия Закон за независимия финансов одит и Насоките за изпълнение на съвместен одит на КПНРО и ИДЕС?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19200" y="2181225"/>
            <a:ext cx="9772650" cy="352425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2085975"/>
            <a:ext cx="9772650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63652"/>
              </p:ext>
            </p:extLst>
          </p:nvPr>
        </p:nvGraphicFramePr>
        <p:xfrm>
          <a:off x="962025" y="5652135"/>
          <a:ext cx="10267950" cy="92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7950">
                  <a:extLst>
                    <a:ext uri="{9D8B030D-6E8A-4147-A177-3AD203B41FA5}">
                      <a16:colId xmlns:a16="http://schemas.microsoft.com/office/drawing/2014/main" val="753737845"/>
                    </a:ext>
                  </a:extLst>
                </a:gridCol>
              </a:tblGrid>
              <a:tr h="920115">
                <a:tc>
                  <a:txBody>
                    <a:bodyPr/>
                    <a:lstStyle/>
                    <a:p>
                      <a:pPr algn="just"/>
                      <a:r>
                        <a:rPr lang="bg-BG" b="0" noProof="0" dirty="0"/>
                        <a:t>Одиторите дали положителен отговор (17.6%) считат, че промяната следва да бъде в  даване на  повече насоки за преглед на документацията и извършената работа от съвместния одитор, както и  преодоляване на дисбаланса във възнагражденията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61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/>
              <a:t>Какво може да се подобри при съвместния одит?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1" y="2314575"/>
            <a:ext cx="10582274" cy="37147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dirty="0"/>
              <a:t>По-добра комуникация и координация;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dirty="0"/>
              <a:t>Преодоляване дублирането на работата;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dirty="0"/>
              <a:t>Отпадане на изискването за задължително участие на одитор, член  на международна мрежа, при одит на ЗК;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/>
              <a:t>Пропорционалност </a:t>
            </a:r>
            <a:r>
              <a:rPr lang="bg-BG" sz="2800" dirty="0"/>
              <a:t>в опита, поемането на рискове, работата и възнагражденията</a:t>
            </a:r>
          </a:p>
        </p:txBody>
      </p:sp>
    </p:spTree>
    <p:extLst>
      <p:ext uri="{BB962C8B-B14F-4D97-AF65-F5344CB8AC3E}">
        <p14:creationId xmlns:p14="http://schemas.microsoft.com/office/powerpoint/2010/main" val="17359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1159727"/>
          </a:xfrm>
          <a:noFill/>
        </p:spPr>
        <p:txBody>
          <a:bodyPr/>
          <a:lstStyle/>
          <a:p>
            <a:r>
              <a:rPr lang="bg-BG" dirty="0"/>
              <a:t>В обобщение: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4335" y="2181224"/>
            <a:ext cx="10911016" cy="415779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just"/>
            <a:r>
              <a:rPr lang="bg-BG" sz="3200" dirty="0" smtClean="0"/>
              <a:t>Одиторските дружества като цяло имат позитивна оценка за ефективността на съвместния одит. </a:t>
            </a:r>
            <a:r>
              <a:rPr lang="bg-BG" sz="3200" dirty="0" smtClean="0"/>
              <a:t>С</a:t>
            </a:r>
            <a:r>
              <a:rPr lang="bg-BG" sz="3200" dirty="0" smtClean="0"/>
              <a:t>редната претеглена оценка на положителните страни (71.27) отчита по-високи стойности от тази на отрицателните страни и трудности (50.92), която е по-скоро неутрална. Все пак се отбелязват някои </a:t>
            </a:r>
            <a:r>
              <a:rPr lang="bg-BG" sz="3200" dirty="0" err="1" smtClean="0"/>
              <a:t>непреодоляни</a:t>
            </a:r>
            <a:r>
              <a:rPr lang="bg-BG" sz="3200" dirty="0" smtClean="0"/>
              <a:t> трудности, свързани с координация</a:t>
            </a:r>
            <a:r>
              <a:rPr lang="bg-BG" sz="3200" smtClean="0"/>
              <a:t>, разпределение </a:t>
            </a:r>
            <a:r>
              <a:rPr lang="bg-BG" sz="3200" dirty="0" smtClean="0"/>
              <a:t>на работата и дублиране на </a:t>
            </a:r>
            <a:r>
              <a:rPr lang="bg-BG" sz="3200" smtClean="0"/>
              <a:t>изпълнявани процедури.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79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460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953266"/>
          </a:xfrm>
        </p:spPr>
        <p:txBody>
          <a:bodyPr/>
          <a:lstStyle/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АНКЕТНО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ПРОУЧВАНЕ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2181224"/>
            <a:ext cx="10029826" cy="3706392"/>
          </a:xfrm>
        </p:spPr>
        <p:txBody>
          <a:bodyPr>
            <a:normAutofit/>
          </a:bodyPr>
          <a:lstStyle/>
          <a:p>
            <a:pPr algn="just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Обхваща представители и на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трите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групи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одиторски дружества – дружества от „Голямата четворка“,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 друга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международна одиторска мрежа и  дружества, които не са част от международна одиторска мрежа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310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7250" y="323084"/>
            <a:ext cx="10496550" cy="1048516"/>
          </a:xfrm>
        </p:spPr>
        <p:txBody>
          <a:bodyPr/>
          <a:lstStyle/>
          <a:p>
            <a:r>
              <a:rPr lang="bg-BG" sz="3600" dirty="0"/>
              <a:t>Вашият предпочитан партньор за съвместен одит е:</a:t>
            </a:r>
          </a:p>
        </p:txBody>
      </p:sp>
      <p:sp>
        <p:nvSpPr>
          <p:cNvPr id="7" name="Text Placeholder 6" title="Вашият предпочитан партньор за съвместен одит е:"/>
          <p:cNvSpPr>
            <a:spLocks noGrp="1"/>
          </p:cNvSpPr>
          <p:nvPr>
            <p:ph type="body" sz="quarter" idx="13"/>
          </p:nvPr>
        </p:nvSpPr>
        <p:spPr>
          <a:xfrm>
            <a:off x="1333500" y="2362199"/>
            <a:ext cx="9467850" cy="3257551"/>
          </a:xfrm>
          <a:noFill/>
        </p:spPr>
        <p:txBody>
          <a:bodyPr/>
          <a:lstStyle/>
          <a:p>
            <a:endParaRPr lang="bg-BG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699" y="2362199"/>
            <a:ext cx="10515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EBDE7E-2FD5-4C37-9240-20E536C0046B}"/>
              </a:ext>
            </a:extLst>
          </p:cNvPr>
          <p:cNvSpPr txBox="1"/>
          <p:nvPr/>
        </p:nvSpPr>
        <p:spPr>
          <a:xfrm>
            <a:off x="5221643" y="3946584"/>
            <a:ext cx="883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dirty="0">
                <a:solidFill>
                  <a:schemeClr val="bg2"/>
                </a:solidFill>
                <a:latin typeface="Calibri" panose="020F0502020204030204" pitchFamily="34" charset="0"/>
              </a:rPr>
              <a:t>6.2%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61925"/>
            <a:ext cx="11477625" cy="1724025"/>
          </a:xfrm>
        </p:spPr>
        <p:txBody>
          <a:bodyPr/>
          <a:lstStyle/>
          <a:p>
            <a:pPr algn="just"/>
            <a:r>
              <a:rPr lang="bg-BG" sz="2800" dirty="0"/>
              <a:t>Въвеждането (респ. разширяването) на съвместните одити, включително с цел засилване на конкуренцията на пазара за одит на ПОИ, е ефективен инструмент (</a:t>
            </a:r>
            <a:r>
              <a:rPr lang="bg-BG" sz="2800" dirty="0" err="1"/>
              <a:t>т.е</a:t>
            </a:r>
            <a:r>
              <a:rPr lang="bg-BG" sz="2800" dirty="0"/>
              <a:t> инструмент, позволяващ да се достигне желаната цел):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90625" y="2152651"/>
            <a:ext cx="8953499" cy="35814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2025" y="2076451"/>
            <a:ext cx="978408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87626"/>
              </p:ext>
            </p:extLst>
          </p:nvPr>
        </p:nvGraphicFramePr>
        <p:xfrm>
          <a:off x="628650" y="5734052"/>
          <a:ext cx="10287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0">
                  <a:extLst>
                    <a:ext uri="{9D8B030D-6E8A-4147-A177-3AD203B41FA5}">
                      <a16:colId xmlns:a16="http://schemas.microsoft.com/office/drawing/2014/main" val="308167235"/>
                    </a:ext>
                  </a:extLst>
                </a:gridCol>
              </a:tblGrid>
              <a:tr h="866774">
                <a:tc>
                  <a:txBody>
                    <a:bodyPr/>
                    <a:lstStyle/>
                    <a:p>
                      <a:pPr algn="just"/>
                      <a:r>
                        <a:rPr lang="bg-BG" b="0" noProof="0" dirty="0"/>
                        <a:t>  Въпреки привидния баланс ( 43.8% „по-скоро не е ефективно“ срещу 43.8% общо „по-скоро</a:t>
                      </a:r>
                    </a:p>
                    <a:p>
                      <a:pPr algn="just"/>
                      <a:r>
                        <a:rPr lang="bg-BG" b="0" noProof="0" dirty="0"/>
                        <a:t>  ефективно и много ефективно“) известен превес има положителната оценка на ефекта от</a:t>
                      </a:r>
                    </a:p>
                    <a:p>
                      <a:pPr algn="just"/>
                      <a:r>
                        <a:rPr lang="bg-BG" b="0" noProof="0" dirty="0"/>
                        <a:t>  въвеждане на съвместния одит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1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7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943741"/>
          </a:xfrm>
        </p:spPr>
        <p:txBody>
          <a:bodyPr/>
          <a:lstStyle/>
          <a:p>
            <a:r>
              <a:rPr lang="bg-BG" sz="3200" dirty="0"/>
              <a:t>Как разпределяте работата по съвместните одити с другото одиторско предприятие?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90650" y="2475547"/>
            <a:ext cx="8991600" cy="343947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2975" y="2475547"/>
            <a:ext cx="1005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94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1381891"/>
          </a:xfrm>
        </p:spPr>
        <p:txBody>
          <a:bodyPr/>
          <a:lstStyle/>
          <a:p>
            <a:pPr algn="just"/>
            <a:r>
              <a:rPr lang="bg-BG" sz="2800" dirty="0"/>
              <a:t>Считате ли, че предвиденото в Насоките за изпълнение на съвместен одит балансирано разпределение на работата в съотношение до 60/40 на сто от общия обем на планираните часове е приемливо?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14450" y="2571750"/>
            <a:ext cx="9172576" cy="34671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571749"/>
            <a:ext cx="1024128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2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323083"/>
            <a:ext cx="10763250" cy="1496192"/>
          </a:xfrm>
        </p:spPr>
        <p:txBody>
          <a:bodyPr/>
          <a:lstStyle/>
          <a:p>
            <a:pPr algn="just"/>
            <a:r>
              <a:rPr lang="bg-BG" sz="3200" dirty="0"/>
              <a:t>Според Вас, има ли съществени дисбаланси във възнагражденията, при осъществените от Вашето одиторско дружество съвместни одити?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62074" y="2339339"/>
            <a:ext cx="8791576" cy="3499486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9150" y="2339339"/>
            <a:ext cx="1024128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76B2D2-2DEC-4634-B89D-DE8DC52FFA35}"/>
              </a:ext>
            </a:extLst>
          </p:cNvPr>
          <p:cNvSpPr txBox="1"/>
          <p:nvPr/>
        </p:nvSpPr>
        <p:spPr>
          <a:xfrm>
            <a:off x="4696286" y="4089082"/>
            <a:ext cx="75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5.9%</a:t>
            </a:r>
          </a:p>
        </p:txBody>
      </p:sp>
    </p:spTree>
    <p:extLst>
      <p:ext uri="{BB962C8B-B14F-4D97-AF65-F5344CB8AC3E}">
        <p14:creationId xmlns:p14="http://schemas.microsoft.com/office/powerpoint/2010/main" val="312243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323084"/>
            <a:ext cx="10525125" cy="829442"/>
          </a:xfrm>
        </p:spPr>
        <p:txBody>
          <a:bodyPr/>
          <a:lstStyle/>
          <a:p>
            <a:r>
              <a:rPr lang="bg-BG" sz="3600" dirty="0"/>
              <a:t>Положителни</a:t>
            </a:r>
            <a:r>
              <a:rPr lang="ru-RU" sz="3600" dirty="0"/>
              <a:t> </a:t>
            </a:r>
            <a:r>
              <a:rPr lang="bg-BG" sz="3600" dirty="0"/>
              <a:t>страни</a:t>
            </a:r>
            <a:r>
              <a:rPr lang="ru-RU" sz="3600" dirty="0"/>
              <a:t> на </a:t>
            </a:r>
            <a:r>
              <a:rPr lang="bg-BG" sz="3600" dirty="0"/>
              <a:t>съвместния</a:t>
            </a:r>
            <a:r>
              <a:rPr lang="ru-RU" sz="3600" dirty="0"/>
              <a:t> </a:t>
            </a:r>
            <a:r>
              <a:rPr lang="bg-BG" sz="3600" dirty="0"/>
              <a:t>одит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726" y="1266824"/>
            <a:ext cx="11325224" cy="519112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73628"/>
              </p:ext>
            </p:extLst>
          </p:nvPr>
        </p:nvGraphicFramePr>
        <p:xfrm>
          <a:off x="6335486" y="1245870"/>
          <a:ext cx="560114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141">
                  <a:extLst>
                    <a:ext uri="{9D8B030D-6E8A-4147-A177-3AD203B41FA5}">
                      <a16:colId xmlns:a16="http://schemas.microsoft.com/office/drawing/2014/main" val="1947239966"/>
                    </a:ext>
                  </a:extLst>
                </a:gridCol>
              </a:tblGrid>
              <a:tr h="5191126">
                <a:tc>
                  <a:txBody>
                    <a:bodyPr/>
                    <a:lstStyle/>
                    <a:p>
                      <a:endParaRPr lang="ru-RU" b="0" dirty="0"/>
                    </a:p>
                    <a:p>
                      <a:r>
                        <a:rPr lang="ru-RU" sz="2000" b="0" dirty="0"/>
                        <a:t>1. </a:t>
                      </a:r>
                      <a:r>
                        <a:rPr lang="bg-BG" sz="2000" b="0" noProof="0" dirty="0"/>
                        <a:t>Повишава доверието на инвеститорите</a:t>
                      </a:r>
                    </a:p>
                    <a:p>
                      <a:r>
                        <a:rPr lang="bg-BG" sz="2000" b="0" noProof="0" dirty="0"/>
                        <a:t>2. Повишава качеството на одитите</a:t>
                      </a:r>
                    </a:p>
                    <a:p>
                      <a:r>
                        <a:rPr lang="bg-BG" sz="2000" b="0" noProof="0" dirty="0"/>
                        <a:t>3. Дава възможност на повече регистрирани одитори да излязат на пазара като редуцира концентрацията на пазара</a:t>
                      </a:r>
                    </a:p>
                    <a:p>
                      <a:r>
                        <a:rPr lang="bg-BG" sz="2000" b="0" noProof="0" dirty="0"/>
                        <a:t>4. Намалява се възможността от компрометиране на независимостта</a:t>
                      </a:r>
                    </a:p>
                    <a:p>
                      <a:r>
                        <a:rPr lang="bg-BG" sz="2000" b="0" noProof="0" dirty="0"/>
                        <a:t>5. Позволява трансфер на технологии и съдейства за популяризиране на добрите практики</a:t>
                      </a:r>
                    </a:p>
                    <a:p>
                      <a:r>
                        <a:rPr lang="bg-BG" sz="2000" b="0" noProof="0" dirty="0"/>
                        <a:t>6. Увеличава  експертния потенциал</a:t>
                      </a:r>
                    </a:p>
                    <a:p>
                      <a:r>
                        <a:rPr lang="bg-BG" sz="2000" b="0" noProof="0" dirty="0"/>
                        <a:t>7. Намалява специфичния </a:t>
                      </a:r>
                      <a:r>
                        <a:rPr lang="bg-BG" sz="2000" b="0" noProof="0" dirty="0" err="1"/>
                        <a:t>извадков</a:t>
                      </a:r>
                      <a:r>
                        <a:rPr lang="bg-BG" sz="2000" b="0" noProof="0" dirty="0"/>
                        <a:t> риск поради увеличаване обема на извадките и получаване на по-представителна информация</a:t>
                      </a:r>
                    </a:p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927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" y="1455576"/>
            <a:ext cx="5938792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71450"/>
            <a:ext cx="10858500" cy="990600"/>
          </a:xfrm>
        </p:spPr>
        <p:txBody>
          <a:bodyPr/>
          <a:lstStyle/>
          <a:p>
            <a:r>
              <a:rPr lang="bg-BG" sz="3600" dirty="0"/>
              <a:t>Отрицателни страни и трудности пред съвместния одит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7363"/>
              </p:ext>
            </p:extLst>
          </p:nvPr>
        </p:nvGraphicFramePr>
        <p:xfrm>
          <a:off x="6578082" y="1464905"/>
          <a:ext cx="5242443" cy="456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443">
                  <a:extLst>
                    <a:ext uri="{9D8B030D-6E8A-4147-A177-3AD203B41FA5}">
                      <a16:colId xmlns:a16="http://schemas.microsoft.com/office/drawing/2014/main" val="613012018"/>
                    </a:ext>
                  </a:extLst>
                </a:gridCol>
              </a:tblGrid>
              <a:tr h="456267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/>
                        <a:t>1. </a:t>
                      </a:r>
                      <a:r>
                        <a:rPr lang="bg-BG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Трудности с комуникацията между одиторите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Трудности с комуникацията с клиента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Възможността някои аспекти на одиторската работа да бъдат дублирани, а други пропуснати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Трудности със съвместяването на различни методологии, прилагани от двамата одитори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Трудности с разпределението на работата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По-голяма ангажираност от страна на клиента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Повишаване на разходите за одит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Ограничава възможността да бъдат предоставяни допълнителни услуги</a:t>
                      </a:r>
                      <a:endParaRPr lang="bg-BG" sz="2000" b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642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09291"/>
              </p:ext>
            </p:extLst>
          </p:nvPr>
        </p:nvGraphicFramePr>
        <p:xfrm>
          <a:off x="152401" y="5915609"/>
          <a:ext cx="6425681" cy="7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25681">
                  <a:extLst>
                    <a:ext uri="{9D8B030D-6E8A-4147-A177-3AD203B41FA5}">
                      <a16:colId xmlns:a16="http://schemas.microsoft.com/office/drawing/2014/main" val="1314867978"/>
                    </a:ext>
                  </a:extLst>
                </a:gridCol>
              </a:tblGrid>
              <a:tr h="746448">
                <a:tc>
                  <a:txBody>
                    <a:bodyPr/>
                    <a:lstStyle/>
                    <a:p>
                      <a:r>
                        <a:rPr lang="bg-BG" sz="2000" b="1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И тук „фаворит“ е повишаване разходите за одит</a:t>
                      </a:r>
                      <a:endParaRPr lang="bg-BG" sz="2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3526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8" y="1464907"/>
            <a:ext cx="6036906" cy="44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2850B8-A1DA-4DFC-9C77-D28AB9FBE0A6}" vid="{D6AB704A-43AE-404B-B3DF-0B6869890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9D0DE-5438-4F73-A02C-355CC06D16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26193-A1B8-45EE-8171-6A589D40695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3B5FCBA-58E2-418B-BC37-94F2B75CE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Six chart dashboard</Template>
  <TotalTime>0</TotalTime>
  <Words>599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ВТОРИ   ПАНЕЛ</vt:lpstr>
      <vt:lpstr>АНКЕТНО  ПРОУЧВАНЕ</vt:lpstr>
      <vt:lpstr>Вашият предпочитан партньор за съвместен одит е:</vt:lpstr>
      <vt:lpstr>Въвеждането (респ. разширяването) на съвместните одити, включително с цел засилване на конкуренцията на пазара за одит на ПОИ, е ефективен инструмент (т.е инструмент, позволяващ да се достигне желаната цел):</vt:lpstr>
      <vt:lpstr>Как разпределяте работата по съвместните одити с другото одиторско предприятие?</vt:lpstr>
      <vt:lpstr>Считате ли, че предвиденото в Насоките за изпълнение на съвместен одит балансирано разпределение на работата в съотношение до 60/40 на сто от общия обем на планираните часове е приемливо?</vt:lpstr>
      <vt:lpstr>Според Вас, има ли съществени дисбаланси във възнагражденията, при осъществените от Вашето одиторско дружество съвместни одити?</vt:lpstr>
      <vt:lpstr>Положителни страни на съвместния одит</vt:lpstr>
      <vt:lpstr>Отрицателни страни и трудности пред съвместния одит</vt:lpstr>
      <vt:lpstr>Съгласни ли сте с твърдението, че  равностойни по големина одиторски дружества, участващи в одита, действат по-ефективно?</vt:lpstr>
      <vt:lpstr>Съгласни ли сте с твърдението, че единият от двамата регистрирани одитори, осъществяващи съвместен одит, трябва да носи по-голяма отговорност, за което да получава и по-голямо възнаграждение?</vt:lpstr>
      <vt:lpstr>Смятате ли, че въз основа на опита от изминалите години се идентифицира необходимост от промени в действащия Закон за независимия финансов одит и Насоките за изпълнение на съвместен одит на КПНРО и ИДЕС?</vt:lpstr>
      <vt:lpstr>Какво може да се подобри при съвместния одит?</vt:lpstr>
      <vt:lpstr>В обобщение: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2022-03-13T12:50:43Z</dcterms:created>
  <dcterms:modified xsi:type="dcterms:W3CDTF">2022-03-18T14:48:06Z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